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7772400" cx="5029200"/>
  <p:notesSz cx="6858000" cy="9144000"/>
  <p:embeddedFontLst>
    <p:embeddedFont>
      <p:font typeface="Comfortaa SemiBold"/>
      <p:regular r:id="rId27"/>
      <p:bold r:id="rId28"/>
    </p:embeddedFont>
    <p:embeddedFont>
      <p:font typeface="Roboto"/>
      <p:regular r:id="rId29"/>
      <p:bold r:id="rId30"/>
      <p:italic r:id="rId31"/>
      <p:boldItalic r:id="rId32"/>
    </p:embeddedFont>
    <p:embeddedFont>
      <p:font typeface="Caveat"/>
      <p:regular r:id="rId33"/>
      <p:bold r:id="rId34"/>
    </p:embeddedFont>
    <p:embeddedFont>
      <p:font typeface="Balsamiq Sans"/>
      <p:regular r:id="rId35"/>
      <p:bold r:id="rId36"/>
      <p:italic r:id="rId37"/>
      <p:boldItalic r:id="rId38"/>
    </p:embeddedFont>
    <p:embeddedFont>
      <p:font typeface="Roboto Mono"/>
      <p:regular r:id="rId39"/>
      <p:bold r:id="rId40"/>
      <p:italic r:id="rId41"/>
      <p:boldItalic r:id="rId42"/>
    </p:embeddedFont>
    <p:embeddedFont>
      <p:font typeface="Comforta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747775"/>
          </p15:clr>
        </p15:guide>
        <p15:guide id="2" pos="158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15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bold.fntdata"/><Relationship Id="rId20" Type="http://schemas.openxmlformats.org/officeDocument/2006/relationships/slide" Target="slides/slide14.xml"/><Relationship Id="rId42" Type="http://schemas.openxmlformats.org/officeDocument/2006/relationships/font" Target="fonts/RobotoMono-boldItalic.fntdata"/><Relationship Id="rId41" Type="http://schemas.openxmlformats.org/officeDocument/2006/relationships/font" Target="fonts/RobotoMono-italic.fntdata"/><Relationship Id="rId22" Type="http://schemas.openxmlformats.org/officeDocument/2006/relationships/slide" Target="slides/slide16.xml"/><Relationship Id="rId44" Type="http://schemas.openxmlformats.org/officeDocument/2006/relationships/font" Target="fonts/Comfortaa-bold.fntdata"/><Relationship Id="rId21" Type="http://schemas.openxmlformats.org/officeDocument/2006/relationships/slide" Target="slides/slide15.xml"/><Relationship Id="rId43" Type="http://schemas.openxmlformats.org/officeDocument/2006/relationships/font" Target="fonts/Comfortaa-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omfortaaSemiBold-bold.fntdata"/><Relationship Id="rId27" Type="http://schemas.openxmlformats.org/officeDocument/2006/relationships/font" Target="fonts/Comfortaa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Caveat-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BalsamiqSans-regular.fntdata"/><Relationship Id="rId12" Type="http://schemas.openxmlformats.org/officeDocument/2006/relationships/slide" Target="slides/slide6.xml"/><Relationship Id="rId34" Type="http://schemas.openxmlformats.org/officeDocument/2006/relationships/font" Target="fonts/Caveat-bold.fntdata"/><Relationship Id="rId15" Type="http://schemas.openxmlformats.org/officeDocument/2006/relationships/slide" Target="slides/slide9.xml"/><Relationship Id="rId37" Type="http://schemas.openxmlformats.org/officeDocument/2006/relationships/font" Target="fonts/BalsamiqSans-italic.fntdata"/><Relationship Id="rId14" Type="http://schemas.openxmlformats.org/officeDocument/2006/relationships/slide" Target="slides/slide8.xml"/><Relationship Id="rId36" Type="http://schemas.openxmlformats.org/officeDocument/2006/relationships/font" Target="fonts/BalsamiqSans-bold.fntdata"/><Relationship Id="rId17" Type="http://schemas.openxmlformats.org/officeDocument/2006/relationships/slide" Target="slides/slide11.xml"/><Relationship Id="rId39" Type="http://schemas.openxmlformats.org/officeDocument/2006/relationships/font" Target="fonts/RobotoMono-regular.fntdata"/><Relationship Id="rId16" Type="http://schemas.openxmlformats.org/officeDocument/2006/relationships/slide" Target="slides/slide10.xml"/><Relationship Id="rId38" Type="http://schemas.openxmlformats.org/officeDocument/2006/relationships/font" Target="fonts/Balsamiq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b152c5419_0_5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b152c541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b152c5419_0_55: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b152c541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b152c5419_0_6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eb152c541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b152c5419_0_4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eb152c541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ecee9db024_0_172: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ecee9db024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eb152c5419_0_5: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eb152c54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eb152c5419_0_105: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eb152c541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eb152c5419_0_1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eb152c541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cee9db024_0_33: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ecee9db02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eb152c5419_0_10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eb152c541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b152c5419_0_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eb152c54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eb152c5419_0_11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eb152c541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b1871ddd2_0_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eb1871dd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eb152c5419_0_85: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eb152c541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b152c5419_0_3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eb152c541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b152c5419_0_35: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eb152c541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b152c5419_0_15: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eb152c54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b96e5ed6c_0_50: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b96e5ed6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b152c5419_0_45:notes"/>
          <p:cNvSpPr/>
          <p:nvPr>
            <p:ph idx="2" type="sldImg"/>
          </p:nvPr>
        </p:nvSpPr>
        <p:spPr>
          <a:xfrm>
            <a:off x="2319941" y="685800"/>
            <a:ext cx="22188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b152c54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71440" y="1125136"/>
            <a:ext cx="4686300" cy="3101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71435" y="4282678"/>
            <a:ext cx="4686300" cy="119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71435" y="1671478"/>
            <a:ext cx="4686300" cy="296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71435" y="4763362"/>
            <a:ext cx="4686300" cy="196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171440" y="1125136"/>
            <a:ext cx="4686300" cy="3101700"/>
          </a:xfrm>
          <a:prstGeom prst="rect">
            <a:avLst/>
          </a:prstGeom>
        </p:spPr>
        <p:txBody>
          <a:bodyPr anchorCtr="0" anchor="b" bIns="101575" lIns="101575" spcFirstLastPara="1" rIns="101575" wrap="square" tIns="101575">
            <a:normAutofit/>
          </a:bodyPr>
          <a:lstStyle>
            <a:lvl1pPr lvl="0" rtl="0" algn="ctr">
              <a:spcBef>
                <a:spcPts val="0"/>
              </a:spcBef>
              <a:spcAft>
                <a:spcPts val="0"/>
              </a:spcAft>
              <a:buSzPts val="5800"/>
              <a:buNone/>
              <a:defRPr sz="5800"/>
            </a:lvl1pPr>
            <a:lvl2pPr lvl="1" rtl="0" algn="ctr">
              <a:spcBef>
                <a:spcPts val="0"/>
              </a:spcBef>
              <a:spcAft>
                <a:spcPts val="0"/>
              </a:spcAft>
              <a:buSzPts val="5800"/>
              <a:buNone/>
              <a:defRPr sz="5800"/>
            </a:lvl2pPr>
            <a:lvl3pPr lvl="2" rtl="0" algn="ctr">
              <a:spcBef>
                <a:spcPts val="0"/>
              </a:spcBef>
              <a:spcAft>
                <a:spcPts val="0"/>
              </a:spcAft>
              <a:buSzPts val="5800"/>
              <a:buNone/>
              <a:defRPr sz="5800"/>
            </a:lvl3pPr>
            <a:lvl4pPr lvl="3" rtl="0" algn="ctr">
              <a:spcBef>
                <a:spcPts val="0"/>
              </a:spcBef>
              <a:spcAft>
                <a:spcPts val="0"/>
              </a:spcAft>
              <a:buSzPts val="5800"/>
              <a:buNone/>
              <a:defRPr sz="5800"/>
            </a:lvl4pPr>
            <a:lvl5pPr lvl="4" rtl="0" algn="ctr">
              <a:spcBef>
                <a:spcPts val="0"/>
              </a:spcBef>
              <a:spcAft>
                <a:spcPts val="0"/>
              </a:spcAft>
              <a:buSzPts val="5800"/>
              <a:buNone/>
              <a:defRPr sz="5800"/>
            </a:lvl5pPr>
            <a:lvl6pPr lvl="5" rtl="0" algn="ctr">
              <a:spcBef>
                <a:spcPts val="0"/>
              </a:spcBef>
              <a:spcAft>
                <a:spcPts val="0"/>
              </a:spcAft>
              <a:buSzPts val="5800"/>
              <a:buNone/>
              <a:defRPr sz="5800"/>
            </a:lvl6pPr>
            <a:lvl7pPr lvl="6" rtl="0" algn="ctr">
              <a:spcBef>
                <a:spcPts val="0"/>
              </a:spcBef>
              <a:spcAft>
                <a:spcPts val="0"/>
              </a:spcAft>
              <a:buSzPts val="5800"/>
              <a:buNone/>
              <a:defRPr sz="5800"/>
            </a:lvl7pPr>
            <a:lvl8pPr lvl="7" rtl="0" algn="ctr">
              <a:spcBef>
                <a:spcPts val="0"/>
              </a:spcBef>
              <a:spcAft>
                <a:spcPts val="0"/>
              </a:spcAft>
              <a:buSzPts val="5800"/>
              <a:buNone/>
              <a:defRPr sz="5800"/>
            </a:lvl8pPr>
            <a:lvl9pPr lvl="8" rtl="0" algn="ctr">
              <a:spcBef>
                <a:spcPts val="0"/>
              </a:spcBef>
              <a:spcAft>
                <a:spcPts val="0"/>
              </a:spcAft>
              <a:buSzPts val="5800"/>
              <a:buNone/>
              <a:defRPr sz="5800"/>
            </a:lvl9pPr>
          </a:lstStyle>
          <a:p/>
        </p:txBody>
      </p:sp>
      <p:sp>
        <p:nvSpPr>
          <p:cNvPr id="56" name="Google Shape;56;p14"/>
          <p:cNvSpPr txBox="1"/>
          <p:nvPr>
            <p:ph idx="1" type="subTitle"/>
          </p:nvPr>
        </p:nvSpPr>
        <p:spPr>
          <a:xfrm>
            <a:off x="171435" y="4282678"/>
            <a:ext cx="4686300" cy="1197600"/>
          </a:xfrm>
          <a:prstGeom prst="rect">
            <a:avLst/>
          </a:prstGeom>
        </p:spPr>
        <p:txBody>
          <a:bodyPr anchorCtr="0" anchor="t" bIns="101575" lIns="101575" spcFirstLastPara="1" rIns="101575" wrap="square" tIns="101575">
            <a:normAutofit/>
          </a:bodyPr>
          <a:lstStyle>
            <a:lvl1pPr lvl="0" rtl="0" algn="ctr">
              <a:lnSpc>
                <a:spcPct val="100000"/>
              </a:lnSpc>
              <a:spcBef>
                <a:spcPts val="0"/>
              </a:spcBef>
              <a:spcAft>
                <a:spcPts val="0"/>
              </a:spcAft>
              <a:buSzPts val="3100"/>
              <a:buNone/>
              <a:defRPr sz="3100"/>
            </a:lvl1pPr>
            <a:lvl2pPr lvl="1" rtl="0" algn="ctr">
              <a:lnSpc>
                <a:spcPct val="100000"/>
              </a:lnSpc>
              <a:spcBef>
                <a:spcPts val="0"/>
              </a:spcBef>
              <a:spcAft>
                <a:spcPts val="0"/>
              </a:spcAft>
              <a:buSzPts val="3100"/>
              <a:buNone/>
              <a:defRPr sz="3100"/>
            </a:lvl2pPr>
            <a:lvl3pPr lvl="2" rtl="0" algn="ctr">
              <a:lnSpc>
                <a:spcPct val="100000"/>
              </a:lnSpc>
              <a:spcBef>
                <a:spcPts val="0"/>
              </a:spcBef>
              <a:spcAft>
                <a:spcPts val="0"/>
              </a:spcAft>
              <a:buSzPts val="3100"/>
              <a:buNone/>
              <a:defRPr sz="3100"/>
            </a:lvl3pPr>
            <a:lvl4pPr lvl="3" rtl="0" algn="ctr">
              <a:lnSpc>
                <a:spcPct val="100000"/>
              </a:lnSpc>
              <a:spcBef>
                <a:spcPts val="0"/>
              </a:spcBef>
              <a:spcAft>
                <a:spcPts val="0"/>
              </a:spcAft>
              <a:buSzPts val="3100"/>
              <a:buNone/>
              <a:defRPr sz="3100"/>
            </a:lvl4pPr>
            <a:lvl5pPr lvl="4" rtl="0" algn="ctr">
              <a:lnSpc>
                <a:spcPct val="100000"/>
              </a:lnSpc>
              <a:spcBef>
                <a:spcPts val="0"/>
              </a:spcBef>
              <a:spcAft>
                <a:spcPts val="0"/>
              </a:spcAft>
              <a:buSzPts val="3100"/>
              <a:buNone/>
              <a:defRPr sz="3100"/>
            </a:lvl5pPr>
            <a:lvl6pPr lvl="5" rtl="0" algn="ctr">
              <a:lnSpc>
                <a:spcPct val="100000"/>
              </a:lnSpc>
              <a:spcBef>
                <a:spcPts val="0"/>
              </a:spcBef>
              <a:spcAft>
                <a:spcPts val="0"/>
              </a:spcAft>
              <a:buSzPts val="3100"/>
              <a:buNone/>
              <a:defRPr sz="3100"/>
            </a:lvl6pPr>
            <a:lvl7pPr lvl="6" rtl="0" algn="ctr">
              <a:lnSpc>
                <a:spcPct val="100000"/>
              </a:lnSpc>
              <a:spcBef>
                <a:spcPts val="0"/>
              </a:spcBef>
              <a:spcAft>
                <a:spcPts val="0"/>
              </a:spcAft>
              <a:buSzPts val="3100"/>
              <a:buNone/>
              <a:defRPr sz="3100"/>
            </a:lvl7pPr>
            <a:lvl8pPr lvl="7" rtl="0" algn="ctr">
              <a:lnSpc>
                <a:spcPct val="100000"/>
              </a:lnSpc>
              <a:spcBef>
                <a:spcPts val="0"/>
              </a:spcBef>
              <a:spcAft>
                <a:spcPts val="0"/>
              </a:spcAft>
              <a:buSzPts val="3100"/>
              <a:buNone/>
              <a:defRPr sz="3100"/>
            </a:lvl8pPr>
            <a:lvl9pPr lvl="8" rtl="0" algn="ctr">
              <a:lnSpc>
                <a:spcPct val="100000"/>
              </a:lnSpc>
              <a:spcBef>
                <a:spcPts val="0"/>
              </a:spcBef>
              <a:spcAft>
                <a:spcPts val="0"/>
              </a:spcAft>
              <a:buSzPts val="3100"/>
              <a:buNone/>
              <a:defRPr sz="3100"/>
            </a:lvl9pPr>
          </a:lstStyle>
          <a:p/>
        </p:txBody>
      </p:sp>
      <p:sp>
        <p:nvSpPr>
          <p:cNvPr id="57" name="Google Shape;57;p14"/>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171435" y="3250173"/>
            <a:ext cx="4686300" cy="1272000"/>
          </a:xfrm>
          <a:prstGeom prst="rect">
            <a:avLst/>
          </a:prstGeom>
        </p:spPr>
        <p:txBody>
          <a:bodyPr anchorCtr="0" anchor="ctr" bIns="101575" lIns="101575" spcFirstLastPara="1" rIns="101575" wrap="square" tIns="101575">
            <a:norm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60" name="Google Shape;60;p15"/>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171435" y="672482"/>
            <a:ext cx="4686300" cy="865500"/>
          </a:xfrm>
          <a:prstGeom prst="rect">
            <a:avLst/>
          </a:prstGeom>
        </p:spPr>
        <p:txBody>
          <a:bodyPr anchorCtr="0" anchor="t" bIns="101575" lIns="101575" spcFirstLastPara="1" rIns="101575" wrap="square" tIns="101575">
            <a:norm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63" name="Google Shape;63;p16"/>
          <p:cNvSpPr txBox="1"/>
          <p:nvPr>
            <p:ph idx="1" type="body"/>
          </p:nvPr>
        </p:nvSpPr>
        <p:spPr>
          <a:xfrm>
            <a:off x="171435" y="1741518"/>
            <a:ext cx="4686300" cy="5162700"/>
          </a:xfrm>
          <a:prstGeom prst="rect">
            <a:avLst/>
          </a:prstGeom>
        </p:spPr>
        <p:txBody>
          <a:bodyPr anchorCtr="0" anchor="t" bIns="101575" lIns="101575" spcFirstLastPara="1" rIns="101575" wrap="square" tIns="101575">
            <a:normAutofit/>
          </a:bodyPr>
          <a:lstStyle>
            <a:lvl1pPr indent="-355600" lvl="0" marL="457200" rtl="0">
              <a:spcBef>
                <a:spcPts val="0"/>
              </a:spcBef>
              <a:spcAft>
                <a:spcPts val="0"/>
              </a:spcAft>
              <a:buSzPts val="20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4" name="Google Shape;64;p16"/>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171435" y="672482"/>
            <a:ext cx="4686300" cy="865500"/>
          </a:xfrm>
          <a:prstGeom prst="rect">
            <a:avLst/>
          </a:prstGeom>
        </p:spPr>
        <p:txBody>
          <a:bodyPr anchorCtr="0" anchor="t" bIns="101575" lIns="101575" spcFirstLastPara="1" rIns="101575" wrap="square" tIns="101575">
            <a:norm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67" name="Google Shape;67;p17"/>
          <p:cNvSpPr txBox="1"/>
          <p:nvPr>
            <p:ph idx="1" type="body"/>
          </p:nvPr>
        </p:nvSpPr>
        <p:spPr>
          <a:xfrm>
            <a:off x="171435" y="1741518"/>
            <a:ext cx="2199900" cy="5162700"/>
          </a:xfrm>
          <a:prstGeom prst="rect">
            <a:avLst/>
          </a:prstGeom>
        </p:spPr>
        <p:txBody>
          <a:bodyPr anchorCtr="0" anchor="t" bIns="101575" lIns="101575" spcFirstLastPara="1" rIns="101575" wrap="square" tIns="101575">
            <a:normAutofit/>
          </a:bodyPr>
          <a:lstStyle>
            <a:lvl1pPr indent="-330200" lvl="0" marL="457200" rtl="0">
              <a:spcBef>
                <a:spcPts val="0"/>
              </a:spcBef>
              <a:spcAft>
                <a:spcPts val="0"/>
              </a:spcAft>
              <a:buSzPts val="1600"/>
              <a:buChar char="●"/>
              <a:defRPr sz="1600"/>
            </a:lvl1pPr>
            <a:lvl2pPr indent="-311150" lvl="1" marL="914400" rtl="0">
              <a:spcBef>
                <a:spcPts val="0"/>
              </a:spcBef>
              <a:spcAft>
                <a:spcPts val="0"/>
              </a:spcAft>
              <a:buSzPts val="1300"/>
              <a:buChar char="○"/>
              <a:defRPr sz="1300"/>
            </a:lvl2pPr>
            <a:lvl3pPr indent="-311150" lvl="2" marL="1371600" rtl="0">
              <a:spcBef>
                <a:spcPts val="0"/>
              </a:spcBef>
              <a:spcAft>
                <a:spcPts val="0"/>
              </a:spcAft>
              <a:buSzPts val="1300"/>
              <a:buChar char="■"/>
              <a:defRPr sz="1300"/>
            </a:lvl3pPr>
            <a:lvl4pPr indent="-311150" lvl="3" marL="1828800" rtl="0">
              <a:spcBef>
                <a:spcPts val="0"/>
              </a:spcBef>
              <a:spcAft>
                <a:spcPts val="0"/>
              </a:spcAft>
              <a:buSzPts val="1300"/>
              <a:buChar char="●"/>
              <a:defRPr sz="1300"/>
            </a:lvl4pPr>
            <a:lvl5pPr indent="-311150" lvl="4" marL="2286000" rtl="0">
              <a:spcBef>
                <a:spcPts val="0"/>
              </a:spcBef>
              <a:spcAft>
                <a:spcPts val="0"/>
              </a:spcAft>
              <a:buSzPts val="1300"/>
              <a:buChar char="○"/>
              <a:defRPr sz="1300"/>
            </a:lvl5pPr>
            <a:lvl6pPr indent="-311150" lvl="5" marL="2743200" rtl="0">
              <a:spcBef>
                <a:spcPts val="0"/>
              </a:spcBef>
              <a:spcAft>
                <a:spcPts val="0"/>
              </a:spcAft>
              <a:buSzPts val="1300"/>
              <a:buChar char="■"/>
              <a:defRPr sz="1300"/>
            </a:lvl6pPr>
            <a:lvl7pPr indent="-311150" lvl="6" marL="3200400" rtl="0">
              <a:spcBef>
                <a:spcPts val="0"/>
              </a:spcBef>
              <a:spcAft>
                <a:spcPts val="0"/>
              </a:spcAft>
              <a:buSzPts val="1300"/>
              <a:buChar char="●"/>
              <a:defRPr sz="1300"/>
            </a:lvl7pPr>
            <a:lvl8pPr indent="-311150" lvl="7" marL="3657600" rtl="0">
              <a:spcBef>
                <a:spcPts val="0"/>
              </a:spcBef>
              <a:spcAft>
                <a:spcPts val="0"/>
              </a:spcAft>
              <a:buSzPts val="1300"/>
              <a:buChar char="○"/>
              <a:defRPr sz="1300"/>
            </a:lvl8pPr>
            <a:lvl9pPr indent="-311150" lvl="8" marL="4114800" rtl="0">
              <a:spcBef>
                <a:spcPts val="0"/>
              </a:spcBef>
              <a:spcAft>
                <a:spcPts val="0"/>
              </a:spcAft>
              <a:buSzPts val="1300"/>
              <a:buChar char="■"/>
              <a:defRPr sz="1300"/>
            </a:lvl9pPr>
          </a:lstStyle>
          <a:p/>
        </p:txBody>
      </p:sp>
      <p:sp>
        <p:nvSpPr>
          <p:cNvPr id="68" name="Google Shape;68;p17"/>
          <p:cNvSpPr txBox="1"/>
          <p:nvPr>
            <p:ph idx="2" type="body"/>
          </p:nvPr>
        </p:nvSpPr>
        <p:spPr>
          <a:xfrm>
            <a:off x="2657820" y="1741518"/>
            <a:ext cx="2199900" cy="5162700"/>
          </a:xfrm>
          <a:prstGeom prst="rect">
            <a:avLst/>
          </a:prstGeom>
        </p:spPr>
        <p:txBody>
          <a:bodyPr anchorCtr="0" anchor="t" bIns="101575" lIns="101575" spcFirstLastPara="1" rIns="101575" wrap="square" tIns="101575">
            <a:normAutofit/>
          </a:bodyPr>
          <a:lstStyle>
            <a:lvl1pPr indent="-330200" lvl="0" marL="457200" rtl="0">
              <a:spcBef>
                <a:spcPts val="0"/>
              </a:spcBef>
              <a:spcAft>
                <a:spcPts val="0"/>
              </a:spcAft>
              <a:buSzPts val="1600"/>
              <a:buChar char="●"/>
              <a:defRPr sz="1600"/>
            </a:lvl1pPr>
            <a:lvl2pPr indent="-311150" lvl="1" marL="914400" rtl="0">
              <a:spcBef>
                <a:spcPts val="0"/>
              </a:spcBef>
              <a:spcAft>
                <a:spcPts val="0"/>
              </a:spcAft>
              <a:buSzPts val="1300"/>
              <a:buChar char="○"/>
              <a:defRPr sz="1300"/>
            </a:lvl2pPr>
            <a:lvl3pPr indent="-311150" lvl="2" marL="1371600" rtl="0">
              <a:spcBef>
                <a:spcPts val="0"/>
              </a:spcBef>
              <a:spcAft>
                <a:spcPts val="0"/>
              </a:spcAft>
              <a:buSzPts val="1300"/>
              <a:buChar char="■"/>
              <a:defRPr sz="1300"/>
            </a:lvl3pPr>
            <a:lvl4pPr indent="-311150" lvl="3" marL="1828800" rtl="0">
              <a:spcBef>
                <a:spcPts val="0"/>
              </a:spcBef>
              <a:spcAft>
                <a:spcPts val="0"/>
              </a:spcAft>
              <a:buSzPts val="1300"/>
              <a:buChar char="●"/>
              <a:defRPr sz="1300"/>
            </a:lvl4pPr>
            <a:lvl5pPr indent="-311150" lvl="4" marL="2286000" rtl="0">
              <a:spcBef>
                <a:spcPts val="0"/>
              </a:spcBef>
              <a:spcAft>
                <a:spcPts val="0"/>
              </a:spcAft>
              <a:buSzPts val="1300"/>
              <a:buChar char="○"/>
              <a:defRPr sz="1300"/>
            </a:lvl5pPr>
            <a:lvl6pPr indent="-311150" lvl="5" marL="2743200" rtl="0">
              <a:spcBef>
                <a:spcPts val="0"/>
              </a:spcBef>
              <a:spcAft>
                <a:spcPts val="0"/>
              </a:spcAft>
              <a:buSzPts val="1300"/>
              <a:buChar char="■"/>
              <a:defRPr sz="1300"/>
            </a:lvl6pPr>
            <a:lvl7pPr indent="-311150" lvl="6" marL="3200400" rtl="0">
              <a:spcBef>
                <a:spcPts val="0"/>
              </a:spcBef>
              <a:spcAft>
                <a:spcPts val="0"/>
              </a:spcAft>
              <a:buSzPts val="1300"/>
              <a:buChar char="●"/>
              <a:defRPr sz="1300"/>
            </a:lvl7pPr>
            <a:lvl8pPr indent="-311150" lvl="7" marL="3657600" rtl="0">
              <a:spcBef>
                <a:spcPts val="0"/>
              </a:spcBef>
              <a:spcAft>
                <a:spcPts val="0"/>
              </a:spcAft>
              <a:buSzPts val="1300"/>
              <a:buChar char="○"/>
              <a:defRPr sz="1300"/>
            </a:lvl8pPr>
            <a:lvl9pPr indent="-311150" lvl="8" marL="4114800" rtl="0">
              <a:spcBef>
                <a:spcPts val="0"/>
              </a:spcBef>
              <a:spcAft>
                <a:spcPts val="0"/>
              </a:spcAft>
              <a:buSzPts val="1300"/>
              <a:buChar char="■"/>
              <a:defRPr sz="1300"/>
            </a:lvl9pPr>
          </a:lstStyle>
          <a:p/>
        </p:txBody>
      </p:sp>
      <p:sp>
        <p:nvSpPr>
          <p:cNvPr id="69" name="Google Shape;69;p17"/>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171435" y="672482"/>
            <a:ext cx="4686300" cy="865500"/>
          </a:xfrm>
          <a:prstGeom prst="rect">
            <a:avLst/>
          </a:prstGeom>
        </p:spPr>
        <p:txBody>
          <a:bodyPr anchorCtr="0" anchor="t" bIns="101575" lIns="101575" spcFirstLastPara="1" rIns="101575" wrap="square" tIns="101575">
            <a:norm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72" name="Google Shape;72;p18"/>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171435" y="839573"/>
            <a:ext cx="1544400" cy="1141800"/>
          </a:xfrm>
          <a:prstGeom prst="rect">
            <a:avLst/>
          </a:prstGeom>
        </p:spPr>
        <p:txBody>
          <a:bodyPr anchorCtr="0" anchor="b" bIns="101575" lIns="101575" spcFirstLastPara="1" rIns="101575" wrap="square" tIns="101575">
            <a:normAutofit/>
          </a:bodyPr>
          <a:lstStyle>
            <a:lvl1pPr lvl="0"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75" name="Google Shape;75;p19"/>
          <p:cNvSpPr txBox="1"/>
          <p:nvPr>
            <p:ph idx="1" type="body"/>
          </p:nvPr>
        </p:nvSpPr>
        <p:spPr>
          <a:xfrm>
            <a:off x="171435" y="2099840"/>
            <a:ext cx="1544400" cy="4804500"/>
          </a:xfrm>
          <a:prstGeom prst="rect">
            <a:avLst/>
          </a:prstGeom>
        </p:spPr>
        <p:txBody>
          <a:bodyPr anchorCtr="0" anchor="t" bIns="101575" lIns="101575" spcFirstLastPara="1" rIns="101575" wrap="square" tIns="101575">
            <a:normAutofit/>
          </a:bodyPr>
          <a:lstStyle>
            <a:lvl1pPr indent="-311150" lvl="0" marL="457200" rtl="0">
              <a:spcBef>
                <a:spcPts val="0"/>
              </a:spcBef>
              <a:spcAft>
                <a:spcPts val="0"/>
              </a:spcAft>
              <a:buSzPts val="1300"/>
              <a:buChar char="●"/>
              <a:defRPr sz="1300"/>
            </a:lvl1pPr>
            <a:lvl2pPr indent="-311150" lvl="1" marL="914400" rtl="0">
              <a:spcBef>
                <a:spcPts val="0"/>
              </a:spcBef>
              <a:spcAft>
                <a:spcPts val="0"/>
              </a:spcAft>
              <a:buSzPts val="1300"/>
              <a:buChar char="○"/>
              <a:defRPr sz="1300"/>
            </a:lvl2pPr>
            <a:lvl3pPr indent="-311150" lvl="2" marL="1371600" rtl="0">
              <a:spcBef>
                <a:spcPts val="0"/>
              </a:spcBef>
              <a:spcAft>
                <a:spcPts val="0"/>
              </a:spcAft>
              <a:buSzPts val="1300"/>
              <a:buChar char="■"/>
              <a:defRPr sz="1300"/>
            </a:lvl3pPr>
            <a:lvl4pPr indent="-311150" lvl="3" marL="1828800" rtl="0">
              <a:spcBef>
                <a:spcPts val="0"/>
              </a:spcBef>
              <a:spcAft>
                <a:spcPts val="0"/>
              </a:spcAft>
              <a:buSzPts val="1300"/>
              <a:buChar char="●"/>
              <a:defRPr sz="1300"/>
            </a:lvl4pPr>
            <a:lvl5pPr indent="-311150" lvl="4" marL="2286000" rtl="0">
              <a:spcBef>
                <a:spcPts val="0"/>
              </a:spcBef>
              <a:spcAft>
                <a:spcPts val="0"/>
              </a:spcAft>
              <a:buSzPts val="1300"/>
              <a:buChar char="○"/>
              <a:defRPr sz="1300"/>
            </a:lvl5pPr>
            <a:lvl6pPr indent="-311150" lvl="5" marL="2743200" rtl="0">
              <a:spcBef>
                <a:spcPts val="0"/>
              </a:spcBef>
              <a:spcAft>
                <a:spcPts val="0"/>
              </a:spcAft>
              <a:buSzPts val="1300"/>
              <a:buChar char="■"/>
              <a:defRPr sz="1300"/>
            </a:lvl6pPr>
            <a:lvl7pPr indent="-311150" lvl="6" marL="3200400" rtl="0">
              <a:spcBef>
                <a:spcPts val="0"/>
              </a:spcBef>
              <a:spcAft>
                <a:spcPts val="0"/>
              </a:spcAft>
              <a:buSzPts val="1300"/>
              <a:buChar char="●"/>
              <a:defRPr sz="1300"/>
            </a:lvl7pPr>
            <a:lvl8pPr indent="-311150" lvl="7" marL="3657600" rtl="0">
              <a:spcBef>
                <a:spcPts val="0"/>
              </a:spcBef>
              <a:spcAft>
                <a:spcPts val="0"/>
              </a:spcAft>
              <a:buSzPts val="1300"/>
              <a:buChar char="○"/>
              <a:defRPr sz="1300"/>
            </a:lvl8pPr>
            <a:lvl9pPr indent="-311150" lvl="8" marL="4114800" rtl="0">
              <a:spcBef>
                <a:spcPts val="0"/>
              </a:spcBef>
              <a:spcAft>
                <a:spcPts val="0"/>
              </a:spcAft>
              <a:buSzPts val="1300"/>
              <a:buChar char="■"/>
              <a:defRPr sz="1300"/>
            </a:lvl9pPr>
          </a:lstStyle>
          <a:p/>
        </p:txBody>
      </p:sp>
      <p:sp>
        <p:nvSpPr>
          <p:cNvPr id="76" name="Google Shape;76;p19"/>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269638" y="680227"/>
            <a:ext cx="3502200" cy="6181800"/>
          </a:xfrm>
          <a:prstGeom prst="rect">
            <a:avLst/>
          </a:prstGeom>
        </p:spPr>
        <p:txBody>
          <a:bodyPr anchorCtr="0" anchor="ctr" bIns="101575" lIns="101575" spcFirstLastPara="1" rIns="101575" wrap="square" tIns="101575">
            <a:normAutofit/>
          </a:bodyPr>
          <a:lstStyle>
            <a:lvl1pPr lvl="0" rtl="0">
              <a:spcBef>
                <a:spcPts val="0"/>
              </a:spcBef>
              <a:spcAft>
                <a:spcPts val="0"/>
              </a:spcAft>
              <a:buSzPts val="5300"/>
              <a:buNone/>
              <a:defRPr sz="53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p:txBody>
      </p:sp>
      <p:sp>
        <p:nvSpPr>
          <p:cNvPr id="79" name="Google Shape;79;p20"/>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2514600" y="-189"/>
            <a:ext cx="2514600" cy="7772400"/>
          </a:xfrm>
          <a:prstGeom prst="rect">
            <a:avLst/>
          </a:prstGeom>
          <a:solidFill>
            <a:schemeClr val="lt2"/>
          </a:solidFill>
          <a:ln>
            <a:noFill/>
          </a:ln>
        </p:spPr>
        <p:txBody>
          <a:bodyPr anchorCtr="0" anchor="ctr" bIns="101575" lIns="101575" spcFirstLastPara="1" rIns="101575" wrap="square" tIns="10157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146025" y="1863464"/>
            <a:ext cx="2224800" cy="2239800"/>
          </a:xfrm>
          <a:prstGeom prst="rect">
            <a:avLst/>
          </a:prstGeom>
        </p:spPr>
        <p:txBody>
          <a:bodyPr anchorCtr="0" anchor="b" bIns="101575" lIns="101575" spcFirstLastPara="1" rIns="101575" wrap="square" tIns="101575">
            <a:normAutofit/>
          </a:bodyPr>
          <a:lstStyle>
            <a:lvl1pPr lvl="0" rtl="0" algn="ctr">
              <a:spcBef>
                <a:spcPts val="0"/>
              </a:spcBef>
              <a:spcAft>
                <a:spcPts val="0"/>
              </a:spcAft>
              <a:buSzPts val="4700"/>
              <a:buNone/>
              <a:defRPr sz="4700"/>
            </a:lvl1pPr>
            <a:lvl2pPr lvl="1" rtl="0" algn="ctr">
              <a:spcBef>
                <a:spcPts val="0"/>
              </a:spcBef>
              <a:spcAft>
                <a:spcPts val="0"/>
              </a:spcAft>
              <a:buSzPts val="4700"/>
              <a:buNone/>
              <a:defRPr sz="4700"/>
            </a:lvl2pPr>
            <a:lvl3pPr lvl="2" rtl="0" algn="ctr">
              <a:spcBef>
                <a:spcPts val="0"/>
              </a:spcBef>
              <a:spcAft>
                <a:spcPts val="0"/>
              </a:spcAft>
              <a:buSzPts val="4700"/>
              <a:buNone/>
              <a:defRPr sz="4700"/>
            </a:lvl3pPr>
            <a:lvl4pPr lvl="3" rtl="0" algn="ctr">
              <a:spcBef>
                <a:spcPts val="0"/>
              </a:spcBef>
              <a:spcAft>
                <a:spcPts val="0"/>
              </a:spcAft>
              <a:buSzPts val="4700"/>
              <a:buNone/>
              <a:defRPr sz="4700"/>
            </a:lvl4pPr>
            <a:lvl5pPr lvl="4" rtl="0" algn="ctr">
              <a:spcBef>
                <a:spcPts val="0"/>
              </a:spcBef>
              <a:spcAft>
                <a:spcPts val="0"/>
              </a:spcAft>
              <a:buSzPts val="4700"/>
              <a:buNone/>
              <a:defRPr sz="4700"/>
            </a:lvl5pPr>
            <a:lvl6pPr lvl="5" rtl="0" algn="ctr">
              <a:spcBef>
                <a:spcPts val="0"/>
              </a:spcBef>
              <a:spcAft>
                <a:spcPts val="0"/>
              </a:spcAft>
              <a:buSzPts val="4700"/>
              <a:buNone/>
              <a:defRPr sz="4700"/>
            </a:lvl6pPr>
            <a:lvl7pPr lvl="6" rtl="0" algn="ctr">
              <a:spcBef>
                <a:spcPts val="0"/>
              </a:spcBef>
              <a:spcAft>
                <a:spcPts val="0"/>
              </a:spcAft>
              <a:buSzPts val="4700"/>
              <a:buNone/>
              <a:defRPr sz="4700"/>
            </a:lvl7pPr>
            <a:lvl8pPr lvl="7" rtl="0" algn="ctr">
              <a:spcBef>
                <a:spcPts val="0"/>
              </a:spcBef>
              <a:spcAft>
                <a:spcPts val="0"/>
              </a:spcAft>
              <a:buSzPts val="4700"/>
              <a:buNone/>
              <a:defRPr sz="4700"/>
            </a:lvl8pPr>
            <a:lvl9pPr lvl="8" rtl="0" algn="ctr">
              <a:spcBef>
                <a:spcPts val="0"/>
              </a:spcBef>
              <a:spcAft>
                <a:spcPts val="0"/>
              </a:spcAft>
              <a:buSzPts val="4700"/>
              <a:buNone/>
              <a:defRPr sz="4700"/>
            </a:lvl9pPr>
          </a:lstStyle>
          <a:p/>
        </p:txBody>
      </p:sp>
      <p:sp>
        <p:nvSpPr>
          <p:cNvPr id="83" name="Google Shape;83;p21"/>
          <p:cNvSpPr txBox="1"/>
          <p:nvPr>
            <p:ph idx="1" type="subTitle"/>
          </p:nvPr>
        </p:nvSpPr>
        <p:spPr>
          <a:xfrm>
            <a:off x="146025" y="4235758"/>
            <a:ext cx="2224800" cy="1866300"/>
          </a:xfrm>
          <a:prstGeom prst="rect">
            <a:avLst/>
          </a:prstGeom>
        </p:spPr>
        <p:txBody>
          <a:bodyPr anchorCtr="0" anchor="t" bIns="101575" lIns="101575" spcFirstLastPara="1" rIns="101575" wrap="square" tIns="101575">
            <a:normAutofit/>
          </a:bodyPr>
          <a:lstStyle>
            <a:lvl1pPr lvl="0" rtl="0" algn="ctr">
              <a:lnSpc>
                <a:spcPct val="100000"/>
              </a:lnSpc>
              <a:spcBef>
                <a:spcPts val="0"/>
              </a:spcBef>
              <a:spcAft>
                <a:spcPts val="0"/>
              </a:spcAft>
              <a:buSzPts val="2300"/>
              <a:buNone/>
              <a:defRPr sz="2300"/>
            </a:lvl1pPr>
            <a:lvl2pPr lvl="1" rtl="0" algn="ctr">
              <a:lnSpc>
                <a:spcPct val="100000"/>
              </a:lnSpc>
              <a:spcBef>
                <a:spcPts val="0"/>
              </a:spcBef>
              <a:spcAft>
                <a:spcPts val="0"/>
              </a:spcAft>
              <a:buSzPts val="2300"/>
              <a:buNone/>
              <a:defRPr sz="2300"/>
            </a:lvl2pPr>
            <a:lvl3pPr lvl="2" rtl="0" algn="ctr">
              <a:lnSpc>
                <a:spcPct val="100000"/>
              </a:lnSpc>
              <a:spcBef>
                <a:spcPts val="0"/>
              </a:spcBef>
              <a:spcAft>
                <a:spcPts val="0"/>
              </a:spcAft>
              <a:buSzPts val="2300"/>
              <a:buNone/>
              <a:defRPr sz="2300"/>
            </a:lvl3pPr>
            <a:lvl4pPr lvl="3" rtl="0" algn="ctr">
              <a:lnSpc>
                <a:spcPct val="100000"/>
              </a:lnSpc>
              <a:spcBef>
                <a:spcPts val="0"/>
              </a:spcBef>
              <a:spcAft>
                <a:spcPts val="0"/>
              </a:spcAft>
              <a:buSzPts val="2300"/>
              <a:buNone/>
              <a:defRPr sz="2300"/>
            </a:lvl4pPr>
            <a:lvl5pPr lvl="4" rtl="0" algn="ctr">
              <a:lnSpc>
                <a:spcPct val="100000"/>
              </a:lnSpc>
              <a:spcBef>
                <a:spcPts val="0"/>
              </a:spcBef>
              <a:spcAft>
                <a:spcPts val="0"/>
              </a:spcAft>
              <a:buSzPts val="2300"/>
              <a:buNone/>
              <a:defRPr sz="2300"/>
            </a:lvl5pPr>
            <a:lvl6pPr lvl="5" rtl="0" algn="ctr">
              <a:lnSpc>
                <a:spcPct val="100000"/>
              </a:lnSpc>
              <a:spcBef>
                <a:spcPts val="0"/>
              </a:spcBef>
              <a:spcAft>
                <a:spcPts val="0"/>
              </a:spcAft>
              <a:buSzPts val="2300"/>
              <a:buNone/>
              <a:defRPr sz="2300"/>
            </a:lvl6pPr>
            <a:lvl7pPr lvl="6" rtl="0" algn="ctr">
              <a:lnSpc>
                <a:spcPct val="100000"/>
              </a:lnSpc>
              <a:spcBef>
                <a:spcPts val="0"/>
              </a:spcBef>
              <a:spcAft>
                <a:spcPts val="0"/>
              </a:spcAft>
              <a:buSzPts val="2300"/>
              <a:buNone/>
              <a:defRPr sz="2300"/>
            </a:lvl7pPr>
            <a:lvl8pPr lvl="7" rtl="0" algn="ctr">
              <a:lnSpc>
                <a:spcPct val="100000"/>
              </a:lnSpc>
              <a:spcBef>
                <a:spcPts val="0"/>
              </a:spcBef>
              <a:spcAft>
                <a:spcPts val="0"/>
              </a:spcAft>
              <a:buSzPts val="2300"/>
              <a:buNone/>
              <a:defRPr sz="2300"/>
            </a:lvl8pPr>
            <a:lvl9pPr lvl="8" rtl="0" algn="ctr">
              <a:lnSpc>
                <a:spcPct val="100000"/>
              </a:lnSpc>
              <a:spcBef>
                <a:spcPts val="0"/>
              </a:spcBef>
              <a:spcAft>
                <a:spcPts val="0"/>
              </a:spcAft>
              <a:buSzPts val="2300"/>
              <a:buNone/>
              <a:defRPr sz="2300"/>
            </a:lvl9pPr>
          </a:lstStyle>
          <a:p/>
        </p:txBody>
      </p:sp>
      <p:sp>
        <p:nvSpPr>
          <p:cNvPr id="84" name="Google Shape;84;p21"/>
          <p:cNvSpPr txBox="1"/>
          <p:nvPr>
            <p:ph idx="2" type="body"/>
          </p:nvPr>
        </p:nvSpPr>
        <p:spPr>
          <a:xfrm>
            <a:off x="2716725" y="1094158"/>
            <a:ext cx="2110500" cy="5583600"/>
          </a:xfrm>
          <a:prstGeom prst="rect">
            <a:avLst/>
          </a:prstGeom>
        </p:spPr>
        <p:txBody>
          <a:bodyPr anchorCtr="0" anchor="ctr" bIns="101575" lIns="101575" spcFirstLastPara="1" rIns="101575" wrap="square" tIns="101575">
            <a:normAutofit/>
          </a:bodyPr>
          <a:lstStyle>
            <a:lvl1pPr indent="-355600" lvl="0" marL="457200" rtl="0">
              <a:spcBef>
                <a:spcPts val="0"/>
              </a:spcBef>
              <a:spcAft>
                <a:spcPts val="0"/>
              </a:spcAft>
              <a:buSzPts val="20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85" name="Google Shape;85;p21"/>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71435" y="3250173"/>
            <a:ext cx="4686300" cy="127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171435" y="6392869"/>
            <a:ext cx="3299400" cy="914400"/>
          </a:xfrm>
          <a:prstGeom prst="rect">
            <a:avLst/>
          </a:prstGeom>
        </p:spPr>
        <p:txBody>
          <a:bodyPr anchorCtr="0" anchor="ctr" bIns="101575" lIns="101575" spcFirstLastPara="1" rIns="101575" wrap="square" tIns="101575">
            <a:normAutofit/>
          </a:bodyPr>
          <a:lstStyle>
            <a:lvl1pPr indent="-228600" lvl="0" marL="457200" rtl="0">
              <a:lnSpc>
                <a:spcPct val="100000"/>
              </a:lnSpc>
              <a:spcBef>
                <a:spcPts val="0"/>
              </a:spcBef>
              <a:spcAft>
                <a:spcPts val="0"/>
              </a:spcAft>
              <a:buSzPts val="2000"/>
              <a:buNone/>
              <a:defRPr/>
            </a:lvl1pPr>
          </a:lstStyle>
          <a:p/>
        </p:txBody>
      </p:sp>
      <p:sp>
        <p:nvSpPr>
          <p:cNvPr id="88" name="Google Shape;88;p22"/>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171435" y="1671478"/>
            <a:ext cx="4686300" cy="2967000"/>
          </a:xfrm>
          <a:prstGeom prst="rect">
            <a:avLst/>
          </a:prstGeom>
        </p:spPr>
        <p:txBody>
          <a:bodyPr anchorCtr="0" anchor="b" bIns="101575" lIns="101575" spcFirstLastPara="1" rIns="101575" wrap="square" tIns="101575">
            <a:normAutofit/>
          </a:bodyPr>
          <a:lstStyle>
            <a:lvl1pPr lvl="0" rtl="0" algn="ctr">
              <a:spcBef>
                <a:spcPts val="0"/>
              </a:spcBef>
              <a:spcAft>
                <a:spcPts val="0"/>
              </a:spcAft>
              <a:buSzPts val="13300"/>
              <a:buNone/>
              <a:defRPr sz="13300"/>
            </a:lvl1pPr>
            <a:lvl2pPr lvl="1" rtl="0" algn="ctr">
              <a:spcBef>
                <a:spcPts val="0"/>
              </a:spcBef>
              <a:spcAft>
                <a:spcPts val="0"/>
              </a:spcAft>
              <a:buSzPts val="13300"/>
              <a:buNone/>
              <a:defRPr sz="13300"/>
            </a:lvl2pPr>
            <a:lvl3pPr lvl="2" rtl="0" algn="ctr">
              <a:spcBef>
                <a:spcPts val="0"/>
              </a:spcBef>
              <a:spcAft>
                <a:spcPts val="0"/>
              </a:spcAft>
              <a:buSzPts val="13300"/>
              <a:buNone/>
              <a:defRPr sz="13300"/>
            </a:lvl3pPr>
            <a:lvl4pPr lvl="3" rtl="0" algn="ctr">
              <a:spcBef>
                <a:spcPts val="0"/>
              </a:spcBef>
              <a:spcAft>
                <a:spcPts val="0"/>
              </a:spcAft>
              <a:buSzPts val="13300"/>
              <a:buNone/>
              <a:defRPr sz="13300"/>
            </a:lvl4pPr>
            <a:lvl5pPr lvl="4" rtl="0" algn="ctr">
              <a:spcBef>
                <a:spcPts val="0"/>
              </a:spcBef>
              <a:spcAft>
                <a:spcPts val="0"/>
              </a:spcAft>
              <a:buSzPts val="13300"/>
              <a:buNone/>
              <a:defRPr sz="13300"/>
            </a:lvl5pPr>
            <a:lvl6pPr lvl="5" rtl="0" algn="ctr">
              <a:spcBef>
                <a:spcPts val="0"/>
              </a:spcBef>
              <a:spcAft>
                <a:spcPts val="0"/>
              </a:spcAft>
              <a:buSzPts val="13300"/>
              <a:buNone/>
              <a:defRPr sz="13300"/>
            </a:lvl6pPr>
            <a:lvl7pPr lvl="6" rtl="0" algn="ctr">
              <a:spcBef>
                <a:spcPts val="0"/>
              </a:spcBef>
              <a:spcAft>
                <a:spcPts val="0"/>
              </a:spcAft>
              <a:buSzPts val="13300"/>
              <a:buNone/>
              <a:defRPr sz="13300"/>
            </a:lvl7pPr>
            <a:lvl8pPr lvl="7" rtl="0" algn="ctr">
              <a:spcBef>
                <a:spcPts val="0"/>
              </a:spcBef>
              <a:spcAft>
                <a:spcPts val="0"/>
              </a:spcAft>
              <a:buSzPts val="13300"/>
              <a:buNone/>
              <a:defRPr sz="13300"/>
            </a:lvl8pPr>
            <a:lvl9pPr lvl="8" rtl="0" algn="ctr">
              <a:spcBef>
                <a:spcPts val="0"/>
              </a:spcBef>
              <a:spcAft>
                <a:spcPts val="0"/>
              </a:spcAft>
              <a:buSzPts val="13300"/>
              <a:buNone/>
              <a:defRPr sz="13300"/>
            </a:lvl9pPr>
          </a:lstStyle>
          <a:p>
            <a:r>
              <a:t>xx%</a:t>
            </a:r>
          </a:p>
        </p:txBody>
      </p:sp>
      <p:sp>
        <p:nvSpPr>
          <p:cNvPr id="91" name="Google Shape;91;p23"/>
          <p:cNvSpPr txBox="1"/>
          <p:nvPr>
            <p:ph idx="1" type="body"/>
          </p:nvPr>
        </p:nvSpPr>
        <p:spPr>
          <a:xfrm>
            <a:off x="171435" y="4763362"/>
            <a:ext cx="4686300" cy="1965600"/>
          </a:xfrm>
          <a:prstGeom prst="rect">
            <a:avLst/>
          </a:prstGeom>
        </p:spPr>
        <p:txBody>
          <a:bodyPr anchorCtr="0" anchor="t" bIns="101575" lIns="101575" spcFirstLastPara="1" rIns="101575" wrap="square" tIns="101575">
            <a:normAutofit/>
          </a:bodyPr>
          <a:lstStyle>
            <a:lvl1pPr indent="-355600" lvl="0" marL="457200" rtl="0" algn="ctr">
              <a:spcBef>
                <a:spcPts val="0"/>
              </a:spcBef>
              <a:spcAft>
                <a:spcPts val="0"/>
              </a:spcAft>
              <a:buSzPts val="2000"/>
              <a:buChar char="●"/>
              <a:defRPr/>
            </a:lvl1pPr>
            <a:lvl2pPr indent="-330200" lvl="1" marL="914400" rtl="0" algn="ctr">
              <a:spcBef>
                <a:spcPts val="0"/>
              </a:spcBef>
              <a:spcAft>
                <a:spcPts val="0"/>
              </a:spcAft>
              <a:buSzPts val="1600"/>
              <a:buChar char="○"/>
              <a:defRPr/>
            </a:lvl2pPr>
            <a:lvl3pPr indent="-330200" lvl="2" marL="1371600" rtl="0" algn="ctr">
              <a:spcBef>
                <a:spcPts val="0"/>
              </a:spcBef>
              <a:spcAft>
                <a:spcPts val="0"/>
              </a:spcAft>
              <a:buSzPts val="1600"/>
              <a:buChar char="■"/>
              <a:defRPr/>
            </a:lvl3pPr>
            <a:lvl4pPr indent="-330200" lvl="3" marL="1828800" rtl="0" algn="ctr">
              <a:spcBef>
                <a:spcPts val="0"/>
              </a:spcBef>
              <a:spcAft>
                <a:spcPts val="0"/>
              </a:spcAft>
              <a:buSzPts val="1600"/>
              <a:buChar char="●"/>
              <a:defRPr/>
            </a:lvl4pPr>
            <a:lvl5pPr indent="-330200" lvl="4" marL="2286000" rtl="0" algn="ctr">
              <a:spcBef>
                <a:spcPts val="0"/>
              </a:spcBef>
              <a:spcAft>
                <a:spcPts val="0"/>
              </a:spcAft>
              <a:buSzPts val="1600"/>
              <a:buChar char="○"/>
              <a:defRPr/>
            </a:lvl5pPr>
            <a:lvl6pPr indent="-330200" lvl="5" marL="2743200" rtl="0" algn="ctr">
              <a:spcBef>
                <a:spcPts val="0"/>
              </a:spcBef>
              <a:spcAft>
                <a:spcPts val="0"/>
              </a:spcAft>
              <a:buSzPts val="1600"/>
              <a:buChar char="■"/>
              <a:defRPr/>
            </a:lvl6pPr>
            <a:lvl7pPr indent="-330200" lvl="6" marL="3200400" rtl="0" algn="ctr">
              <a:spcBef>
                <a:spcPts val="0"/>
              </a:spcBef>
              <a:spcAft>
                <a:spcPts val="0"/>
              </a:spcAft>
              <a:buSzPts val="1600"/>
              <a:buChar char="●"/>
              <a:defRPr/>
            </a:lvl7pPr>
            <a:lvl8pPr indent="-330200" lvl="7" marL="3657600" rtl="0" algn="ctr">
              <a:spcBef>
                <a:spcPts val="0"/>
              </a:spcBef>
              <a:spcAft>
                <a:spcPts val="0"/>
              </a:spcAft>
              <a:buSzPts val="1600"/>
              <a:buChar char="○"/>
              <a:defRPr/>
            </a:lvl8pPr>
            <a:lvl9pPr indent="-330200" lvl="8" marL="4114800" rtl="0" algn="ctr">
              <a:spcBef>
                <a:spcPts val="0"/>
              </a:spcBef>
              <a:spcAft>
                <a:spcPts val="0"/>
              </a:spcAft>
              <a:buSzPts val="1600"/>
              <a:buChar char="■"/>
              <a:defRPr/>
            </a:lvl9pPr>
          </a:lstStyle>
          <a:p/>
        </p:txBody>
      </p:sp>
      <p:sp>
        <p:nvSpPr>
          <p:cNvPr id="92" name="Google Shape;92;p23"/>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4659852" y="7046639"/>
            <a:ext cx="301800" cy="594900"/>
          </a:xfrm>
          <a:prstGeom prst="rect">
            <a:avLst/>
          </a:prstGeom>
        </p:spPr>
        <p:txBody>
          <a:bodyPr anchorCtr="0" anchor="ctr" bIns="101575" lIns="101575" spcFirstLastPara="1" rIns="101575" wrap="square" tIns="101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71435" y="672482"/>
            <a:ext cx="4686300" cy="865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71435" y="1741518"/>
            <a:ext cx="4686300" cy="516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71435" y="672482"/>
            <a:ext cx="4686300" cy="865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71435" y="1741518"/>
            <a:ext cx="2199900" cy="516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657820" y="1741518"/>
            <a:ext cx="2199900" cy="516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71435" y="672482"/>
            <a:ext cx="4686300" cy="865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71435" y="839573"/>
            <a:ext cx="1544400" cy="1141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71435" y="2099840"/>
            <a:ext cx="1544400" cy="4804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69638" y="680227"/>
            <a:ext cx="3502200" cy="6181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514600" y="-189"/>
            <a:ext cx="25146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46025" y="1863464"/>
            <a:ext cx="2224800" cy="2239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46025" y="4235758"/>
            <a:ext cx="2224800" cy="1866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716725" y="1094158"/>
            <a:ext cx="2110500" cy="55836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71435" y="6392869"/>
            <a:ext cx="3299400" cy="9144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659852" y="7046639"/>
            <a:ext cx="301800" cy="594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1435" y="672482"/>
            <a:ext cx="4686300" cy="865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71435" y="1741518"/>
            <a:ext cx="4686300" cy="516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659852" y="7046639"/>
            <a:ext cx="301800" cy="594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71435" y="672482"/>
            <a:ext cx="4686300" cy="865500"/>
          </a:xfrm>
          <a:prstGeom prst="rect">
            <a:avLst/>
          </a:prstGeom>
          <a:noFill/>
          <a:ln>
            <a:noFill/>
          </a:ln>
        </p:spPr>
        <p:txBody>
          <a:bodyPr anchorCtr="0" anchor="t" bIns="101575" lIns="101575" spcFirstLastPara="1" rIns="101575" wrap="square" tIns="101575">
            <a:normAutofit/>
          </a:bodyPr>
          <a:lstStyle>
            <a:lvl1pPr lvl="0" rtl="0">
              <a:spcBef>
                <a:spcPts val="0"/>
              </a:spcBef>
              <a:spcAft>
                <a:spcPts val="0"/>
              </a:spcAft>
              <a:buClr>
                <a:schemeClr val="dk1"/>
              </a:buClr>
              <a:buSzPts val="3100"/>
              <a:buNone/>
              <a:defRPr sz="3100">
                <a:solidFill>
                  <a:schemeClr val="dk1"/>
                </a:solidFill>
              </a:defRPr>
            </a:lvl1pPr>
            <a:lvl2pPr lvl="1" rtl="0">
              <a:spcBef>
                <a:spcPts val="0"/>
              </a:spcBef>
              <a:spcAft>
                <a:spcPts val="0"/>
              </a:spcAft>
              <a:buClr>
                <a:schemeClr val="dk1"/>
              </a:buClr>
              <a:buSzPts val="3100"/>
              <a:buNone/>
              <a:defRPr sz="3100">
                <a:solidFill>
                  <a:schemeClr val="dk1"/>
                </a:solidFill>
              </a:defRPr>
            </a:lvl2pPr>
            <a:lvl3pPr lvl="2" rtl="0">
              <a:spcBef>
                <a:spcPts val="0"/>
              </a:spcBef>
              <a:spcAft>
                <a:spcPts val="0"/>
              </a:spcAft>
              <a:buClr>
                <a:schemeClr val="dk1"/>
              </a:buClr>
              <a:buSzPts val="3100"/>
              <a:buNone/>
              <a:defRPr sz="3100">
                <a:solidFill>
                  <a:schemeClr val="dk1"/>
                </a:solidFill>
              </a:defRPr>
            </a:lvl3pPr>
            <a:lvl4pPr lvl="3" rtl="0">
              <a:spcBef>
                <a:spcPts val="0"/>
              </a:spcBef>
              <a:spcAft>
                <a:spcPts val="0"/>
              </a:spcAft>
              <a:buClr>
                <a:schemeClr val="dk1"/>
              </a:buClr>
              <a:buSzPts val="3100"/>
              <a:buNone/>
              <a:defRPr sz="3100">
                <a:solidFill>
                  <a:schemeClr val="dk1"/>
                </a:solidFill>
              </a:defRPr>
            </a:lvl4pPr>
            <a:lvl5pPr lvl="4" rtl="0">
              <a:spcBef>
                <a:spcPts val="0"/>
              </a:spcBef>
              <a:spcAft>
                <a:spcPts val="0"/>
              </a:spcAft>
              <a:buClr>
                <a:schemeClr val="dk1"/>
              </a:buClr>
              <a:buSzPts val="3100"/>
              <a:buNone/>
              <a:defRPr sz="3100">
                <a:solidFill>
                  <a:schemeClr val="dk1"/>
                </a:solidFill>
              </a:defRPr>
            </a:lvl5pPr>
            <a:lvl6pPr lvl="5" rtl="0">
              <a:spcBef>
                <a:spcPts val="0"/>
              </a:spcBef>
              <a:spcAft>
                <a:spcPts val="0"/>
              </a:spcAft>
              <a:buClr>
                <a:schemeClr val="dk1"/>
              </a:buClr>
              <a:buSzPts val="3100"/>
              <a:buNone/>
              <a:defRPr sz="3100">
                <a:solidFill>
                  <a:schemeClr val="dk1"/>
                </a:solidFill>
              </a:defRPr>
            </a:lvl6pPr>
            <a:lvl7pPr lvl="6" rtl="0">
              <a:spcBef>
                <a:spcPts val="0"/>
              </a:spcBef>
              <a:spcAft>
                <a:spcPts val="0"/>
              </a:spcAft>
              <a:buClr>
                <a:schemeClr val="dk1"/>
              </a:buClr>
              <a:buSzPts val="3100"/>
              <a:buNone/>
              <a:defRPr sz="3100">
                <a:solidFill>
                  <a:schemeClr val="dk1"/>
                </a:solidFill>
              </a:defRPr>
            </a:lvl7pPr>
            <a:lvl8pPr lvl="7" rtl="0">
              <a:spcBef>
                <a:spcPts val="0"/>
              </a:spcBef>
              <a:spcAft>
                <a:spcPts val="0"/>
              </a:spcAft>
              <a:buClr>
                <a:schemeClr val="dk1"/>
              </a:buClr>
              <a:buSzPts val="3100"/>
              <a:buNone/>
              <a:defRPr sz="3100">
                <a:solidFill>
                  <a:schemeClr val="dk1"/>
                </a:solidFill>
              </a:defRPr>
            </a:lvl8pPr>
            <a:lvl9pPr lvl="8" rtl="0">
              <a:spcBef>
                <a:spcPts val="0"/>
              </a:spcBef>
              <a:spcAft>
                <a:spcPts val="0"/>
              </a:spcAft>
              <a:buClr>
                <a:schemeClr val="dk1"/>
              </a:buClr>
              <a:buSzPts val="3100"/>
              <a:buNone/>
              <a:defRPr sz="3100">
                <a:solidFill>
                  <a:schemeClr val="dk1"/>
                </a:solidFill>
              </a:defRPr>
            </a:lvl9pPr>
          </a:lstStyle>
          <a:p/>
        </p:txBody>
      </p:sp>
      <p:sp>
        <p:nvSpPr>
          <p:cNvPr id="52" name="Google Shape;52;p13"/>
          <p:cNvSpPr txBox="1"/>
          <p:nvPr>
            <p:ph idx="1" type="body"/>
          </p:nvPr>
        </p:nvSpPr>
        <p:spPr>
          <a:xfrm>
            <a:off x="171435" y="1741518"/>
            <a:ext cx="4686300" cy="5162700"/>
          </a:xfrm>
          <a:prstGeom prst="rect">
            <a:avLst/>
          </a:prstGeom>
          <a:noFill/>
          <a:ln>
            <a:noFill/>
          </a:ln>
        </p:spPr>
        <p:txBody>
          <a:bodyPr anchorCtr="0" anchor="t" bIns="101575" lIns="101575" spcFirstLastPara="1" rIns="101575" wrap="square" tIns="101575">
            <a:normAutofit/>
          </a:bodyPr>
          <a:lstStyle>
            <a:lvl1pPr indent="-355600" lvl="0" marL="457200" rtl="0">
              <a:lnSpc>
                <a:spcPct val="115000"/>
              </a:lnSpc>
              <a:spcBef>
                <a:spcPts val="0"/>
              </a:spcBef>
              <a:spcAft>
                <a:spcPts val="0"/>
              </a:spcAft>
              <a:buClr>
                <a:schemeClr val="dk2"/>
              </a:buClr>
              <a:buSzPts val="2000"/>
              <a:buChar char="●"/>
              <a:defRPr sz="2000">
                <a:solidFill>
                  <a:schemeClr val="dk2"/>
                </a:solidFill>
              </a:defRPr>
            </a:lvl1pPr>
            <a:lvl2pPr indent="-330200" lvl="1" marL="914400" rtl="0">
              <a:lnSpc>
                <a:spcPct val="115000"/>
              </a:lnSpc>
              <a:spcBef>
                <a:spcPts val="0"/>
              </a:spcBef>
              <a:spcAft>
                <a:spcPts val="0"/>
              </a:spcAft>
              <a:buClr>
                <a:schemeClr val="dk2"/>
              </a:buClr>
              <a:buSzPts val="1600"/>
              <a:buChar char="○"/>
              <a:defRPr sz="1600">
                <a:solidFill>
                  <a:schemeClr val="dk2"/>
                </a:solidFill>
              </a:defRPr>
            </a:lvl2pPr>
            <a:lvl3pPr indent="-330200" lvl="2" marL="1371600" rtl="0">
              <a:lnSpc>
                <a:spcPct val="115000"/>
              </a:lnSpc>
              <a:spcBef>
                <a:spcPts val="0"/>
              </a:spcBef>
              <a:spcAft>
                <a:spcPts val="0"/>
              </a:spcAft>
              <a:buClr>
                <a:schemeClr val="dk2"/>
              </a:buClr>
              <a:buSzPts val="1600"/>
              <a:buChar char="■"/>
              <a:defRPr sz="1600">
                <a:solidFill>
                  <a:schemeClr val="dk2"/>
                </a:solidFill>
              </a:defRPr>
            </a:lvl3pPr>
            <a:lvl4pPr indent="-330200" lvl="3" marL="1828800" rtl="0">
              <a:lnSpc>
                <a:spcPct val="115000"/>
              </a:lnSpc>
              <a:spcBef>
                <a:spcPts val="0"/>
              </a:spcBef>
              <a:spcAft>
                <a:spcPts val="0"/>
              </a:spcAft>
              <a:buClr>
                <a:schemeClr val="dk2"/>
              </a:buClr>
              <a:buSzPts val="1600"/>
              <a:buChar char="●"/>
              <a:defRPr sz="1600">
                <a:solidFill>
                  <a:schemeClr val="dk2"/>
                </a:solidFill>
              </a:defRPr>
            </a:lvl4pPr>
            <a:lvl5pPr indent="-330200" lvl="4" marL="2286000" rtl="0">
              <a:lnSpc>
                <a:spcPct val="115000"/>
              </a:lnSpc>
              <a:spcBef>
                <a:spcPts val="0"/>
              </a:spcBef>
              <a:spcAft>
                <a:spcPts val="0"/>
              </a:spcAft>
              <a:buClr>
                <a:schemeClr val="dk2"/>
              </a:buClr>
              <a:buSzPts val="1600"/>
              <a:buChar char="○"/>
              <a:defRPr sz="1600">
                <a:solidFill>
                  <a:schemeClr val="dk2"/>
                </a:solidFill>
              </a:defRPr>
            </a:lvl5pPr>
            <a:lvl6pPr indent="-330200" lvl="5" marL="2743200" rtl="0">
              <a:lnSpc>
                <a:spcPct val="115000"/>
              </a:lnSpc>
              <a:spcBef>
                <a:spcPts val="0"/>
              </a:spcBef>
              <a:spcAft>
                <a:spcPts val="0"/>
              </a:spcAft>
              <a:buClr>
                <a:schemeClr val="dk2"/>
              </a:buClr>
              <a:buSzPts val="1600"/>
              <a:buChar char="■"/>
              <a:defRPr sz="1600">
                <a:solidFill>
                  <a:schemeClr val="dk2"/>
                </a:solidFill>
              </a:defRPr>
            </a:lvl6pPr>
            <a:lvl7pPr indent="-330200" lvl="6" marL="3200400" rtl="0">
              <a:lnSpc>
                <a:spcPct val="115000"/>
              </a:lnSpc>
              <a:spcBef>
                <a:spcPts val="0"/>
              </a:spcBef>
              <a:spcAft>
                <a:spcPts val="0"/>
              </a:spcAft>
              <a:buClr>
                <a:schemeClr val="dk2"/>
              </a:buClr>
              <a:buSzPts val="1600"/>
              <a:buChar char="●"/>
              <a:defRPr sz="1600">
                <a:solidFill>
                  <a:schemeClr val="dk2"/>
                </a:solidFill>
              </a:defRPr>
            </a:lvl7pPr>
            <a:lvl8pPr indent="-330200" lvl="7" marL="3657600" rtl="0">
              <a:lnSpc>
                <a:spcPct val="115000"/>
              </a:lnSpc>
              <a:spcBef>
                <a:spcPts val="0"/>
              </a:spcBef>
              <a:spcAft>
                <a:spcPts val="0"/>
              </a:spcAft>
              <a:buClr>
                <a:schemeClr val="dk2"/>
              </a:buClr>
              <a:buSzPts val="1600"/>
              <a:buChar char="○"/>
              <a:defRPr sz="1600">
                <a:solidFill>
                  <a:schemeClr val="dk2"/>
                </a:solidFill>
              </a:defRPr>
            </a:lvl8pPr>
            <a:lvl9pPr indent="-330200" lvl="8" marL="4114800" rtl="0">
              <a:lnSpc>
                <a:spcPct val="115000"/>
              </a:lnSpc>
              <a:spcBef>
                <a:spcPts val="0"/>
              </a:spcBef>
              <a:spcAft>
                <a:spcPts val="0"/>
              </a:spcAft>
              <a:buClr>
                <a:schemeClr val="dk2"/>
              </a:buClr>
              <a:buSzPts val="1600"/>
              <a:buChar char="■"/>
              <a:defRPr sz="1600">
                <a:solidFill>
                  <a:schemeClr val="dk2"/>
                </a:solidFill>
              </a:defRPr>
            </a:lvl9pPr>
          </a:lstStyle>
          <a:p/>
        </p:txBody>
      </p:sp>
      <p:sp>
        <p:nvSpPr>
          <p:cNvPr id="53" name="Google Shape;53;p13"/>
          <p:cNvSpPr txBox="1"/>
          <p:nvPr>
            <p:ph idx="12" type="sldNum"/>
          </p:nvPr>
        </p:nvSpPr>
        <p:spPr>
          <a:xfrm>
            <a:off x="4659852" y="7046639"/>
            <a:ext cx="301800" cy="594900"/>
          </a:xfrm>
          <a:prstGeom prst="rect">
            <a:avLst/>
          </a:prstGeom>
          <a:noFill/>
          <a:ln>
            <a:noFill/>
          </a:ln>
        </p:spPr>
        <p:txBody>
          <a:bodyPr anchorCtr="0" anchor="ctr" bIns="101575" lIns="101575" spcFirstLastPara="1" rIns="101575" wrap="square" tIns="101575">
            <a:normAutofit/>
          </a:bodyPr>
          <a:lstStyle>
            <a:lvl1pPr lvl="0" rtl="0" algn="r">
              <a:buNone/>
              <a:defRPr sz="1100">
                <a:solidFill>
                  <a:schemeClr val="dk2"/>
                </a:solidFill>
              </a:defRPr>
            </a:lvl1pPr>
            <a:lvl2pPr lvl="1" rtl="0" algn="r">
              <a:buNone/>
              <a:defRPr sz="1100">
                <a:solidFill>
                  <a:schemeClr val="dk2"/>
                </a:solidFill>
              </a:defRPr>
            </a:lvl2pPr>
            <a:lvl3pPr lvl="2" rtl="0" algn="r">
              <a:buNone/>
              <a:defRPr sz="1100">
                <a:solidFill>
                  <a:schemeClr val="dk2"/>
                </a:solidFill>
              </a:defRPr>
            </a:lvl3pPr>
            <a:lvl4pPr lvl="3" rtl="0" algn="r">
              <a:buNone/>
              <a:defRPr sz="1100">
                <a:solidFill>
                  <a:schemeClr val="dk2"/>
                </a:solidFill>
              </a:defRPr>
            </a:lvl4pPr>
            <a:lvl5pPr lvl="4" rtl="0" algn="r">
              <a:buNone/>
              <a:defRPr sz="1100">
                <a:solidFill>
                  <a:schemeClr val="dk2"/>
                </a:solidFill>
              </a:defRPr>
            </a:lvl5pPr>
            <a:lvl6pPr lvl="5" rtl="0" algn="r">
              <a:buNone/>
              <a:defRPr sz="1100">
                <a:solidFill>
                  <a:schemeClr val="dk2"/>
                </a:solidFill>
              </a:defRPr>
            </a:lvl6pPr>
            <a:lvl7pPr lvl="6" rtl="0" algn="r">
              <a:buNone/>
              <a:defRPr sz="1100">
                <a:solidFill>
                  <a:schemeClr val="dk2"/>
                </a:solidFill>
              </a:defRPr>
            </a:lvl7pPr>
            <a:lvl8pPr lvl="7" rtl="0" algn="r">
              <a:buNone/>
              <a:defRPr sz="1100">
                <a:solidFill>
                  <a:schemeClr val="dk2"/>
                </a:solidFill>
              </a:defRPr>
            </a:lvl8pPr>
            <a:lvl9pPr lvl="8" rtl="0" algn="r">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8.png"/><Relationship Id="rId11" Type="http://schemas.openxmlformats.org/officeDocument/2006/relationships/image" Target="../media/image16.png"/><Relationship Id="rId10" Type="http://schemas.openxmlformats.org/officeDocument/2006/relationships/image" Target="../media/image31.png"/><Relationship Id="rId9"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36.png"/><Relationship Id="rId7" Type="http://schemas.openxmlformats.org/officeDocument/2006/relationships/image" Target="../media/image30.png"/><Relationship Id="rId8"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hyperlink" Target="https://citibikenyc.com" TargetMode="External"/><Relationship Id="rId5" Type="http://schemas.openxmlformats.org/officeDocument/2006/relationships/image" Target="../media/image17.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8" name="Shape 198"/>
        <p:cNvGrpSpPr/>
        <p:nvPr/>
      </p:nvGrpSpPr>
      <p:grpSpPr>
        <a:xfrm>
          <a:off x="0" y="0"/>
          <a:ext cx="0" cy="0"/>
          <a:chOff x="0" y="0"/>
          <a:chExt cx="0" cy="0"/>
        </a:xfrm>
      </p:grpSpPr>
      <p:sp>
        <p:nvSpPr>
          <p:cNvPr id="199" name="Google Shape;199;p34"/>
          <p:cNvSpPr txBox="1"/>
          <p:nvPr>
            <p:ph idx="1" type="body"/>
          </p:nvPr>
        </p:nvSpPr>
        <p:spPr>
          <a:xfrm>
            <a:off x="213350" y="495300"/>
            <a:ext cx="4739700" cy="6781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i="1" lang="en" sz="1000">
                <a:solidFill>
                  <a:srgbClr val="373737"/>
                </a:solidFill>
                <a:highlight>
                  <a:srgbClr val="FFFFFF"/>
                </a:highlight>
                <a:latin typeface="Roboto Mono"/>
                <a:ea typeface="Roboto Mono"/>
                <a:cs typeface="Roboto Mono"/>
                <a:sym typeface="Roboto Mono"/>
              </a:rPr>
              <a:t>Note:</a:t>
            </a:r>
            <a:r>
              <a:rPr i="1" lang="en" sz="1000">
                <a:solidFill>
                  <a:srgbClr val="373737"/>
                </a:solidFill>
                <a:highlight>
                  <a:srgbClr val="FFFFFF"/>
                </a:highlight>
                <a:latin typeface="Roboto Mono"/>
                <a:ea typeface="Roboto Mono"/>
                <a:cs typeface="Roboto Mono"/>
                <a:sym typeface="Roboto Mono"/>
              </a:rPr>
              <a:t>A</a:t>
            </a:r>
            <a:r>
              <a:rPr i="1" lang="en" sz="1000">
                <a:solidFill>
                  <a:srgbClr val="373737"/>
                </a:solidFill>
                <a:highlight>
                  <a:srgbClr val="FFFFFF"/>
                </a:highlight>
                <a:latin typeface="Roboto Mono"/>
                <a:ea typeface="Roboto Mono"/>
                <a:cs typeface="Roboto Mono"/>
                <a:sym typeface="Roboto Mono"/>
              </a:rPr>
              <a:t> quiet room (613) and a craft/zine-making room (413) will be available </a:t>
            </a:r>
            <a:r>
              <a:rPr i="1" lang="en" sz="1000">
                <a:solidFill>
                  <a:srgbClr val="373737"/>
                </a:solidFill>
                <a:highlight>
                  <a:srgbClr val="FFFFFF"/>
                </a:highlight>
                <a:latin typeface="Roboto Mono"/>
                <a:ea typeface="Roboto Mono"/>
                <a:cs typeface="Roboto Mono"/>
                <a:sym typeface="Roboto Mono"/>
              </a:rPr>
              <a:t>all day.</a:t>
            </a:r>
            <a:br>
              <a:rPr i="1"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9-9:30am: Breakfast and welcome</a:t>
            </a: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9:30-10:15am: Opening plenary</a:t>
            </a:r>
            <a:r>
              <a:rPr lang="en" sz="1100">
                <a:solidFill>
                  <a:srgbClr val="373737"/>
                </a:solidFill>
                <a:highlight>
                  <a:srgbClr val="FFFFFF"/>
                </a:highlight>
                <a:latin typeface="Roboto Mono"/>
                <a:ea typeface="Roboto Mono"/>
                <a:cs typeface="Roboto Mono"/>
                <a:sym typeface="Roboto Mono"/>
              </a:rPr>
              <a:t> - 2nd Floor North Reading Room</a:t>
            </a:r>
            <a:br>
              <a:rPr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10:15-11:30am: </a:t>
            </a:r>
            <a:r>
              <a:rPr b="1" lang="en" sz="1100">
                <a:solidFill>
                  <a:srgbClr val="373737"/>
                </a:solidFill>
                <a:highlight>
                  <a:srgbClr val="FFFFFF"/>
                </a:highlight>
                <a:latin typeface="Roboto Mono"/>
                <a:ea typeface="Roboto Mono"/>
                <a:cs typeface="Roboto Mono"/>
                <a:sym typeface="Roboto Mono"/>
              </a:rPr>
              <a:t>Session 1</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1A- Academic libraries lightning talks (room 745)</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1B- Collecting &amp; organizing lightning talks (room 743)</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1C- Collecting and archives panel (room 619)</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1D- MarcEdit workshop (room 617)</a:t>
            </a:r>
            <a:br>
              <a:rPr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11:30-11:45am</a:t>
            </a:r>
            <a:r>
              <a:rPr lang="en" sz="1100">
                <a:solidFill>
                  <a:srgbClr val="373737"/>
                </a:solidFill>
                <a:highlight>
                  <a:srgbClr val="FFFFFF"/>
                </a:highlight>
                <a:latin typeface="Roboto Mono"/>
                <a:ea typeface="Roboto Mono"/>
                <a:cs typeface="Roboto Mono"/>
                <a:sym typeface="Roboto Mono"/>
              </a:rPr>
              <a:t> </a:t>
            </a:r>
            <a:r>
              <a:rPr b="1" lang="en" sz="1100">
                <a:solidFill>
                  <a:srgbClr val="373737"/>
                </a:solidFill>
                <a:highlight>
                  <a:srgbClr val="FFFFFF"/>
                </a:highlight>
                <a:latin typeface="Roboto Mono"/>
                <a:ea typeface="Roboto Mono"/>
                <a:cs typeface="Roboto Mono"/>
                <a:sym typeface="Roboto Mono"/>
              </a:rPr>
              <a:t>Break</a:t>
            </a:r>
            <a:r>
              <a:rPr lang="en" sz="1100">
                <a:solidFill>
                  <a:srgbClr val="373737"/>
                </a:solidFill>
                <a:highlight>
                  <a:srgbClr val="FFFFFF"/>
                </a:highlight>
                <a:latin typeface="Roboto Mono"/>
                <a:ea typeface="Roboto Mono"/>
                <a:cs typeface="Roboto Mono"/>
                <a:sym typeface="Roboto Mono"/>
              </a:rPr>
              <a:t> (2nd Floor North Reading Room)</a:t>
            </a: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11:45-1pm</a:t>
            </a:r>
            <a:r>
              <a:rPr lang="en" sz="1100">
                <a:solidFill>
                  <a:srgbClr val="373737"/>
                </a:solidFill>
                <a:highlight>
                  <a:srgbClr val="FFFFFF"/>
                </a:highlight>
                <a:latin typeface="Roboto Mono"/>
                <a:ea typeface="Roboto Mono"/>
                <a:cs typeface="Roboto Mono"/>
                <a:sym typeface="Roboto Mono"/>
              </a:rPr>
              <a:t> </a:t>
            </a:r>
            <a:r>
              <a:rPr b="1" lang="en" sz="1100">
                <a:solidFill>
                  <a:srgbClr val="373737"/>
                </a:solidFill>
                <a:highlight>
                  <a:srgbClr val="FFFFFF"/>
                </a:highlight>
                <a:latin typeface="Roboto Mono"/>
                <a:ea typeface="Roboto Mono"/>
                <a:cs typeface="Roboto Mono"/>
                <a:sym typeface="Roboto Mono"/>
              </a:rPr>
              <a:t>Session 2</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2A- Outreach and workshops lightning talks (room 745)</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2B- Radical collecting lightning talks (room 743)</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2C- Latine Zine Futures panel (room 413)</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2D- Building community &amp; subverting educational institutions panel(room 619)</a:t>
            </a:r>
            <a:br>
              <a:rPr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1-2pm Lunch</a:t>
            </a:r>
            <a:r>
              <a:rPr lang="en" sz="1100">
                <a:solidFill>
                  <a:srgbClr val="373737"/>
                </a:solidFill>
                <a:highlight>
                  <a:srgbClr val="FFFFFF"/>
                </a:highlight>
                <a:latin typeface="Roboto Mono"/>
                <a:ea typeface="Roboto Mono"/>
                <a:cs typeface="Roboto Mono"/>
                <a:sym typeface="Roboto Mono"/>
              </a:rPr>
              <a:t> (2nd Floor North Reading Room)</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Zine lunch provided: Interest Group, Introvert Time &amp;/or Mingle</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Interest Group: Black Zines &amp; Zinesters (room 743 or outdoors)</a:t>
            </a: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2:00-3:15pm Session 3</a:t>
            </a:r>
            <a:br>
              <a:rPr b="1"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3A- Punk Music in Libraries panel (room 743)</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3B- Workshop comparing MARC, ZAPP and ZineCore zine cataloging decisions (room 745)</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3C- Interest groups: Breakout discussion sessions on Instruction </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3D- Pre-recorded session viewing: Lawrence Byrne, Charlie Anne, Lily De La Fuente, Arya Natarajan, and Noam (room 413)</a:t>
            </a: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3:15-4pm</a:t>
            </a:r>
            <a:r>
              <a:rPr lang="en" sz="1100">
                <a:solidFill>
                  <a:srgbClr val="373737"/>
                </a:solidFill>
                <a:highlight>
                  <a:srgbClr val="FFFFFF"/>
                </a:highlight>
                <a:latin typeface="Roboto Mono"/>
                <a:ea typeface="Roboto Mono"/>
                <a:cs typeface="Roboto Mono"/>
                <a:sym typeface="Roboto Mono"/>
              </a:rPr>
              <a:t> </a:t>
            </a:r>
            <a:r>
              <a:rPr b="1" lang="en" sz="1100">
                <a:solidFill>
                  <a:srgbClr val="373737"/>
                </a:solidFill>
                <a:highlight>
                  <a:srgbClr val="FFFFFF"/>
                </a:highlight>
                <a:latin typeface="Roboto Mono"/>
                <a:ea typeface="Roboto Mono"/>
                <a:cs typeface="Roboto Mono"/>
                <a:sym typeface="Roboto Mono"/>
              </a:rPr>
              <a:t>Wrap-up</a:t>
            </a:r>
            <a:r>
              <a:rPr lang="en" sz="1100">
                <a:solidFill>
                  <a:srgbClr val="373737"/>
                </a:solidFill>
                <a:highlight>
                  <a:srgbClr val="FFFFFF"/>
                </a:highlight>
                <a:latin typeface="Roboto Mono"/>
                <a:ea typeface="Roboto Mono"/>
                <a:cs typeface="Roboto Mono"/>
                <a:sym typeface="Roboto Mono"/>
              </a:rPr>
              <a:t> </a:t>
            </a:r>
            <a:r>
              <a:rPr lang="en" sz="1100">
                <a:solidFill>
                  <a:srgbClr val="373737"/>
                </a:solidFill>
                <a:highlight>
                  <a:schemeClr val="lt1"/>
                </a:highlight>
                <a:latin typeface="Roboto Mono"/>
                <a:ea typeface="Roboto Mono"/>
                <a:cs typeface="Roboto Mono"/>
                <a:sym typeface="Roboto Mono"/>
              </a:rPr>
              <a:t>Saturday</a:t>
            </a:r>
            <a:r>
              <a:rPr lang="en" sz="1100">
                <a:solidFill>
                  <a:srgbClr val="373737"/>
                </a:solidFill>
                <a:highlight>
                  <a:srgbClr val="FFFFFF"/>
                </a:highlight>
                <a:latin typeface="Roboto Mono"/>
                <a:ea typeface="Roboto Mono"/>
                <a:cs typeface="Roboto Mono"/>
                <a:sym typeface="Roboto Mono"/>
              </a:rPr>
              <a:t> sessions - 2nd Floor North Reading Room</a:t>
            </a:r>
            <a:endParaRPr sz="1100">
              <a:solidFill>
                <a:srgbClr val="373737"/>
              </a:solidFill>
              <a:highlight>
                <a:srgbClr val="FFFFFF"/>
              </a:highlight>
              <a:latin typeface="Roboto Mono"/>
              <a:ea typeface="Roboto Mono"/>
              <a:cs typeface="Roboto Mono"/>
              <a:sym typeface="Roboto Mono"/>
            </a:endParaRPr>
          </a:p>
          <a:p>
            <a:pPr indent="0" lvl="0" marL="0" rtl="0" algn="l">
              <a:lnSpc>
                <a:spcPct val="95000"/>
              </a:lnSpc>
              <a:spcBef>
                <a:spcPts val="1800"/>
              </a:spcBef>
              <a:spcAft>
                <a:spcPts val="0"/>
              </a:spcAft>
              <a:buSzPts val="275"/>
              <a:buNone/>
            </a:pPr>
            <a:r>
              <a:rPr b="1" lang="en" sz="1100">
                <a:solidFill>
                  <a:srgbClr val="373737"/>
                </a:solidFill>
                <a:highlight>
                  <a:srgbClr val="FFFFFF"/>
                </a:highlight>
                <a:latin typeface="Roboto Mono"/>
                <a:ea typeface="Roboto Mono"/>
                <a:cs typeface="Roboto Mono"/>
                <a:sym typeface="Roboto Mono"/>
              </a:rPr>
              <a:t>6-8pm Zine reading at P&amp;T Knitwear</a:t>
            </a:r>
            <a:r>
              <a:rPr lang="en" sz="1100">
                <a:solidFill>
                  <a:srgbClr val="373737"/>
                </a:solidFill>
                <a:highlight>
                  <a:srgbClr val="FFFFFF"/>
                </a:highlight>
                <a:latin typeface="Roboto Mono"/>
                <a:ea typeface="Roboto Mono"/>
                <a:cs typeface="Roboto Mono"/>
                <a:sym typeface="Roboto Mono"/>
              </a:rPr>
              <a:t>, 180 Orchard Street</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Readers include: Amber McCrary, Kika Van Robays, Jonathan Tuttle, Jennifer LaSuprema, Pau Venadito, Alice Wynne, and Your Name Here!</a:t>
            </a:r>
            <a:endParaRPr sz="1100">
              <a:solidFill>
                <a:srgbClr val="373737"/>
              </a:solidFill>
              <a:highlight>
                <a:srgbClr val="FFFFFF"/>
              </a:highlight>
              <a:latin typeface="Roboto Mono"/>
              <a:ea typeface="Roboto Mono"/>
              <a:cs typeface="Roboto Mono"/>
              <a:sym typeface="Roboto Mono"/>
            </a:endParaRPr>
          </a:p>
          <a:p>
            <a:pPr indent="0" lvl="0" marL="0" rtl="0" algn="l">
              <a:lnSpc>
                <a:spcPct val="95000"/>
              </a:lnSpc>
              <a:spcBef>
                <a:spcPts val="1800"/>
              </a:spcBef>
              <a:spcAft>
                <a:spcPts val="0"/>
              </a:spcAft>
              <a:buClr>
                <a:schemeClr val="dk1"/>
              </a:buClr>
              <a:buSzPts val="275"/>
              <a:buFont typeface="Arial"/>
              <a:buNone/>
            </a:pPr>
            <a:r>
              <a:t/>
            </a:r>
            <a:endParaRPr sz="1000">
              <a:solidFill>
                <a:srgbClr val="373737"/>
              </a:solidFill>
              <a:highlight>
                <a:srgbClr val="FFFFFF"/>
              </a:highlight>
              <a:latin typeface="Roboto Mono"/>
              <a:ea typeface="Roboto Mono"/>
              <a:cs typeface="Roboto Mono"/>
              <a:sym typeface="Roboto Mono"/>
            </a:endParaRPr>
          </a:p>
          <a:p>
            <a:pPr indent="0" lvl="0" marL="0" rtl="0" algn="ctr">
              <a:lnSpc>
                <a:spcPct val="100000"/>
              </a:lnSpc>
              <a:spcBef>
                <a:spcPts val="1800"/>
              </a:spcBef>
              <a:spcAft>
                <a:spcPts val="0"/>
              </a:spcAft>
              <a:buSzPts val="275"/>
              <a:buNone/>
            </a:pPr>
            <a:r>
              <a:t/>
            </a:r>
            <a:endParaRPr sz="1000">
              <a:solidFill>
                <a:schemeClr val="dk1"/>
              </a:solidFill>
              <a:latin typeface="Roboto Mono"/>
              <a:ea typeface="Roboto Mono"/>
              <a:cs typeface="Roboto Mono"/>
              <a:sym typeface="Roboto Mono"/>
            </a:endParaRPr>
          </a:p>
          <a:p>
            <a:pPr indent="0" lvl="0" marL="0" rtl="0" algn="ctr">
              <a:lnSpc>
                <a:spcPct val="100000"/>
              </a:lnSpc>
              <a:spcBef>
                <a:spcPts val="0"/>
              </a:spcBef>
              <a:spcAft>
                <a:spcPts val="0"/>
              </a:spcAft>
              <a:buClr>
                <a:schemeClr val="dk1"/>
              </a:buClr>
              <a:buSzPts val="275"/>
              <a:buFont typeface="Arial"/>
              <a:buNone/>
            </a:pPr>
            <a:r>
              <a:t/>
            </a:r>
            <a:endParaRPr sz="1000">
              <a:solidFill>
                <a:schemeClr val="dk1"/>
              </a:solidFill>
              <a:latin typeface="Roboto Mono"/>
              <a:ea typeface="Roboto Mono"/>
              <a:cs typeface="Roboto Mono"/>
              <a:sym typeface="Roboto Mono"/>
            </a:endParaRPr>
          </a:p>
          <a:p>
            <a:pPr indent="0" lvl="0" marL="0" rtl="0" algn="l">
              <a:lnSpc>
                <a:spcPct val="95000"/>
              </a:lnSpc>
              <a:spcBef>
                <a:spcPts val="0"/>
              </a:spcBef>
              <a:spcAft>
                <a:spcPts val="1200"/>
              </a:spcAft>
              <a:buSzPts val="275"/>
              <a:buNone/>
            </a:pPr>
            <a:r>
              <a:t/>
            </a:r>
            <a:endParaRPr sz="1000">
              <a:latin typeface="Roboto Mono"/>
              <a:ea typeface="Roboto Mono"/>
              <a:cs typeface="Roboto Mono"/>
              <a:sym typeface="Roboto Mono"/>
            </a:endParaRPr>
          </a:p>
        </p:txBody>
      </p:sp>
      <p:sp>
        <p:nvSpPr>
          <p:cNvPr id="200" name="Google Shape;200;p34"/>
          <p:cNvSpPr txBox="1"/>
          <p:nvPr/>
        </p:nvSpPr>
        <p:spPr>
          <a:xfrm>
            <a:off x="621050" y="129600"/>
            <a:ext cx="3924300" cy="365700"/>
          </a:xfrm>
          <a:prstGeom prst="rect">
            <a:avLst/>
          </a:prstGeom>
          <a:noFill/>
          <a:ln>
            <a:noFill/>
          </a:ln>
        </p:spPr>
        <p:txBody>
          <a:bodyPr anchorCtr="0" anchor="ctr" bIns="91425" lIns="91425" spcFirstLastPara="1" rIns="91425" wrap="square" tIns="91425">
            <a:noAutofit/>
          </a:bodyPr>
          <a:lstStyle/>
          <a:p>
            <a:pPr indent="0" lvl="0" marL="0" rtl="0" algn="ctr">
              <a:lnSpc>
                <a:spcPct val="95000"/>
              </a:lnSpc>
              <a:spcBef>
                <a:spcPts val="0"/>
              </a:spcBef>
              <a:spcAft>
                <a:spcPts val="1800"/>
              </a:spcAft>
              <a:buClr>
                <a:schemeClr val="dk1"/>
              </a:buClr>
              <a:buSzPts val="275"/>
              <a:buFont typeface="Arial"/>
              <a:buNone/>
            </a:pPr>
            <a:r>
              <a:rPr b="1" lang="en" sz="1800">
                <a:solidFill>
                  <a:srgbClr val="373737"/>
                </a:solidFill>
                <a:highlight>
                  <a:srgbClr val="FFFFFF"/>
                </a:highlight>
                <a:latin typeface="Balsamiq Sans"/>
                <a:ea typeface="Balsamiq Sans"/>
                <a:cs typeface="Balsamiq Sans"/>
                <a:sym typeface="Balsamiq Sans"/>
              </a:rPr>
              <a:t>Saturday, August 3, 2024</a:t>
            </a:r>
            <a:endParaRPr b="1" sz="1800">
              <a:solidFill>
                <a:schemeClr val="dk2"/>
              </a:solidFill>
              <a:latin typeface="Balsamiq Sans"/>
              <a:ea typeface="Balsamiq Sans"/>
              <a:cs typeface="Balsamiq Sans"/>
              <a:sym typeface="Balsamiq Sans"/>
            </a:endParaRPr>
          </a:p>
        </p:txBody>
      </p:sp>
      <p:sp>
        <p:nvSpPr>
          <p:cNvPr id="201" name="Google Shape;201;p34"/>
          <p:cNvSpPr/>
          <p:nvPr/>
        </p:nvSpPr>
        <p:spPr>
          <a:xfrm>
            <a:off x="41700" y="74253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34"/>
          <p:cNvSpPr txBox="1"/>
          <p:nvPr/>
        </p:nvSpPr>
        <p:spPr>
          <a:xfrm>
            <a:off x="-22950" y="7425325"/>
            <a:ext cx="4242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10</a:t>
            </a:r>
            <a:endParaRPr sz="800">
              <a:solidFill>
                <a:schemeClr val="dk2"/>
              </a:solidFill>
              <a:latin typeface="Roboto Mono"/>
              <a:ea typeface="Roboto Mono"/>
              <a:cs typeface="Roboto Mono"/>
              <a:sym typeface="Roboto Mon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06" name="Shape 206"/>
        <p:cNvGrpSpPr/>
        <p:nvPr/>
      </p:nvGrpSpPr>
      <p:grpSpPr>
        <a:xfrm>
          <a:off x="0" y="0"/>
          <a:ext cx="0" cy="0"/>
          <a:chOff x="0" y="0"/>
          <a:chExt cx="0" cy="0"/>
        </a:xfrm>
      </p:grpSpPr>
      <p:sp>
        <p:nvSpPr>
          <p:cNvPr id="207" name="Google Shape;207;p35"/>
          <p:cNvSpPr txBox="1"/>
          <p:nvPr/>
        </p:nvSpPr>
        <p:spPr>
          <a:xfrm>
            <a:off x="621050" y="129600"/>
            <a:ext cx="3924300" cy="365700"/>
          </a:xfrm>
          <a:prstGeom prst="rect">
            <a:avLst/>
          </a:prstGeom>
          <a:noFill/>
          <a:ln>
            <a:noFill/>
          </a:ln>
        </p:spPr>
        <p:txBody>
          <a:bodyPr anchorCtr="0" anchor="ctr" bIns="91425" lIns="91425" spcFirstLastPara="1" rIns="91425" wrap="square" tIns="91425">
            <a:noAutofit/>
          </a:bodyPr>
          <a:lstStyle/>
          <a:p>
            <a:pPr indent="0" lvl="0" marL="0" rtl="0" algn="ctr">
              <a:lnSpc>
                <a:spcPct val="95000"/>
              </a:lnSpc>
              <a:spcBef>
                <a:spcPts val="0"/>
              </a:spcBef>
              <a:spcAft>
                <a:spcPts val="1800"/>
              </a:spcAft>
              <a:buNone/>
            </a:pPr>
            <a:r>
              <a:rPr b="1" lang="en" sz="1800">
                <a:solidFill>
                  <a:srgbClr val="373737"/>
                </a:solidFill>
                <a:highlight>
                  <a:srgbClr val="FFFFFF"/>
                </a:highlight>
                <a:latin typeface="Balsamiq Sans"/>
                <a:ea typeface="Balsamiq Sans"/>
                <a:cs typeface="Balsamiq Sans"/>
                <a:sym typeface="Balsamiq Sans"/>
              </a:rPr>
              <a:t>Sunday, August 4, 2024</a:t>
            </a:r>
            <a:endParaRPr b="1" sz="1800">
              <a:solidFill>
                <a:schemeClr val="dk2"/>
              </a:solidFill>
              <a:latin typeface="Balsamiq Sans"/>
              <a:ea typeface="Balsamiq Sans"/>
              <a:cs typeface="Balsamiq Sans"/>
              <a:sym typeface="Balsamiq Sans"/>
            </a:endParaRPr>
          </a:p>
        </p:txBody>
      </p:sp>
      <p:sp>
        <p:nvSpPr>
          <p:cNvPr id="208" name="Google Shape;208;p35"/>
          <p:cNvSpPr txBox="1"/>
          <p:nvPr>
            <p:ph idx="1" type="body"/>
          </p:nvPr>
        </p:nvSpPr>
        <p:spPr>
          <a:xfrm>
            <a:off x="213350" y="495300"/>
            <a:ext cx="4739700" cy="6781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i="1" lang="en" sz="1000">
                <a:solidFill>
                  <a:srgbClr val="373737"/>
                </a:solidFill>
                <a:highlight>
                  <a:srgbClr val="FFFFFF"/>
                </a:highlight>
                <a:latin typeface="Roboto Mono"/>
                <a:ea typeface="Roboto Mono"/>
                <a:cs typeface="Roboto Mono"/>
                <a:sym typeface="Roboto Mono"/>
              </a:rPr>
              <a:t>Note:</a:t>
            </a:r>
            <a:r>
              <a:rPr i="1" lang="en" sz="1000">
                <a:solidFill>
                  <a:srgbClr val="373737"/>
                </a:solidFill>
                <a:highlight>
                  <a:srgbClr val="FFFFFF"/>
                </a:highlight>
                <a:latin typeface="Roboto Mono"/>
                <a:ea typeface="Roboto Mono"/>
                <a:cs typeface="Roboto Mono"/>
                <a:sym typeface="Roboto Mono"/>
              </a:rPr>
              <a:t>A</a:t>
            </a:r>
            <a:r>
              <a:rPr i="1" lang="en" sz="1000">
                <a:solidFill>
                  <a:srgbClr val="373737"/>
                </a:solidFill>
                <a:highlight>
                  <a:srgbClr val="FFFFFF"/>
                </a:highlight>
                <a:latin typeface="Roboto Mono"/>
                <a:ea typeface="Roboto Mono"/>
                <a:cs typeface="Roboto Mono"/>
                <a:sym typeface="Roboto Mono"/>
              </a:rPr>
              <a:t> quiet room (613) and a craft/zine-making room (413) will be available all day.</a:t>
            </a:r>
            <a:endParaRPr i="1" sz="1000">
              <a:solidFill>
                <a:srgbClr val="373737"/>
              </a:solidFill>
              <a:highlight>
                <a:srgbClr val="FFFFFF"/>
              </a:highlight>
              <a:latin typeface="Roboto Mono"/>
              <a:ea typeface="Roboto Mono"/>
              <a:cs typeface="Roboto Mono"/>
              <a:sym typeface="Roboto Mono"/>
            </a:endParaRPr>
          </a:p>
          <a:p>
            <a:pPr indent="0" lvl="0" marL="0" rtl="0" algn="l">
              <a:lnSpc>
                <a:spcPct val="95000"/>
              </a:lnSpc>
              <a:spcBef>
                <a:spcPts val="1800"/>
              </a:spcBef>
              <a:spcAft>
                <a:spcPts val="0"/>
              </a:spcAft>
              <a:buSzPts val="275"/>
              <a:buNone/>
            </a:pPr>
            <a:r>
              <a:rPr b="1" lang="en" sz="1100">
                <a:solidFill>
                  <a:srgbClr val="373737"/>
                </a:solidFill>
                <a:highlight>
                  <a:srgbClr val="FFFFFF"/>
                </a:highlight>
                <a:latin typeface="Roboto Mono"/>
                <a:ea typeface="Roboto Mono"/>
                <a:cs typeface="Roboto Mono"/>
                <a:sym typeface="Roboto Mono"/>
              </a:rPr>
              <a:t>9-9:30am Coffee and tea </a:t>
            </a:r>
            <a:r>
              <a:rPr lang="en" sz="1100">
                <a:solidFill>
                  <a:srgbClr val="373737"/>
                </a:solidFill>
                <a:highlight>
                  <a:srgbClr val="FFFFFF"/>
                </a:highlight>
                <a:latin typeface="Roboto Mono"/>
                <a:ea typeface="Roboto Mono"/>
                <a:cs typeface="Roboto Mono"/>
                <a:sym typeface="Roboto Mono"/>
              </a:rPr>
              <a:t>- </a:t>
            </a:r>
            <a:r>
              <a:rPr lang="en" sz="1000">
                <a:solidFill>
                  <a:srgbClr val="373737"/>
                </a:solidFill>
                <a:highlight>
                  <a:srgbClr val="FFFFFF"/>
                </a:highlight>
                <a:latin typeface="Roboto Mono"/>
                <a:ea typeface="Roboto Mono"/>
                <a:cs typeface="Roboto Mono"/>
                <a:sym typeface="Roboto Mono"/>
              </a:rPr>
              <a:t>2nd Floor North Reading Room</a:t>
            </a: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9:30am-10:15am: Opening plenary</a:t>
            </a:r>
            <a:br>
              <a:rPr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10:15-11am Session 4: Interest groups</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4A: Libraries by Type (Public, Independent, Archives) (Find a spot in 745, North Reading Room, or outdoors)</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4B: Cataloging (room 743)</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4C: Collecting (room 619)</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4D: Outreach and Programming (room 413)</a:t>
            </a:r>
            <a:br>
              <a:rPr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11:15-12pm Session 5:</a:t>
            </a:r>
            <a:r>
              <a:rPr lang="en" sz="1100">
                <a:solidFill>
                  <a:srgbClr val="373737"/>
                </a:solidFill>
                <a:highlight>
                  <a:srgbClr val="FFFFFF"/>
                </a:highlight>
                <a:latin typeface="Roboto Mono"/>
                <a:ea typeface="Roboto Mono"/>
                <a:cs typeface="Roboto Mono"/>
                <a:sym typeface="Roboto Mono"/>
              </a:rPr>
              <a:t> Introduction to the Zine Librarians Code of Ethics </a:t>
            </a:r>
            <a:r>
              <a:rPr lang="en" sz="1000">
                <a:solidFill>
                  <a:srgbClr val="373737"/>
                </a:solidFill>
                <a:highlight>
                  <a:srgbClr val="FFFFFF"/>
                </a:highlight>
                <a:latin typeface="Roboto Mono"/>
                <a:ea typeface="Roboto Mono"/>
                <a:cs typeface="Roboto Mono"/>
                <a:sym typeface="Roboto Mono"/>
              </a:rPr>
              <a:t>(2nd Floor North Reading Room)</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This session will offer a history of the Zine Librarians Code of Ethics and introduce plans for updating this classic resource. Sections and interest areas will be created, and attendees will sort into working groups.</a:t>
            </a:r>
            <a:br>
              <a:rPr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12-1pm Lunch </a:t>
            </a:r>
            <a:r>
              <a:rPr lang="en" sz="1100">
                <a:solidFill>
                  <a:srgbClr val="373737"/>
                </a:solidFill>
                <a:highlight>
                  <a:srgbClr val="FFFFFF"/>
                </a:highlight>
                <a:latin typeface="Roboto Mono"/>
                <a:ea typeface="Roboto Mono"/>
                <a:cs typeface="Roboto Mono"/>
                <a:sym typeface="Roboto Mono"/>
              </a:rPr>
              <a:t>(2nd Floor North Reading Room)</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Zine lunch provided: Interest Groups, Introvert time and/or </a:t>
            </a:r>
            <a:r>
              <a:rPr lang="en" sz="1100">
                <a:solidFill>
                  <a:srgbClr val="373737"/>
                </a:solidFill>
                <a:highlight>
                  <a:srgbClr val="FFFFFF"/>
                </a:highlight>
                <a:latin typeface="Roboto Mono"/>
                <a:ea typeface="Roboto Mono"/>
                <a:cs typeface="Roboto Mono"/>
                <a:sym typeface="Roboto Mono"/>
              </a:rPr>
              <a:t>M</a:t>
            </a:r>
            <a:r>
              <a:rPr lang="en" sz="1100">
                <a:solidFill>
                  <a:srgbClr val="373737"/>
                </a:solidFill>
                <a:highlight>
                  <a:srgbClr val="FFFFFF"/>
                </a:highlight>
                <a:latin typeface="Roboto Mono"/>
                <a:ea typeface="Roboto Mono"/>
                <a:cs typeface="Roboto Mono"/>
                <a:sym typeface="Roboto Mono"/>
              </a:rPr>
              <a:t>ingle</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Interest Groups</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De-centering the US (room 743)</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Zines for Youth (room 619)</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rgbClr val="FFFFFF"/>
                </a:highlight>
                <a:latin typeface="Roboto Mono"/>
                <a:ea typeface="Roboto Mono"/>
                <a:cs typeface="Roboto Mono"/>
                <a:sym typeface="Roboto Mono"/>
              </a:rPr>
              <a:t>Zines &amp; Archives (room 413)</a:t>
            </a:r>
            <a:br>
              <a:rPr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1-2:45pm Session 6</a:t>
            </a:r>
            <a:r>
              <a:rPr lang="en" sz="1100">
                <a:solidFill>
                  <a:srgbClr val="373737"/>
                </a:solidFill>
                <a:highlight>
                  <a:srgbClr val="FFFFFF"/>
                </a:highlight>
                <a:latin typeface="Roboto Mono"/>
                <a:ea typeface="Roboto Mono"/>
                <a:cs typeface="Roboto Mono"/>
                <a:sym typeface="Roboto Mono"/>
              </a:rPr>
              <a:t>: Zine Librarians Code of Ethics Working Groups </a:t>
            </a:r>
            <a:r>
              <a:rPr i="1" lang="en" sz="1100">
                <a:solidFill>
                  <a:srgbClr val="373737"/>
                </a:solidFill>
                <a:highlight>
                  <a:srgbClr val="FFFFFF"/>
                </a:highlight>
                <a:latin typeface="Roboto Mono"/>
                <a:ea typeface="Roboto Mono"/>
                <a:cs typeface="Roboto Mono"/>
                <a:sym typeface="Roboto Mono"/>
              </a:rPr>
              <a:t>*Working Groups will be created and assigned rooms</a:t>
            </a:r>
            <a:br>
              <a:rPr i="1"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2:45-3pm Break</a:t>
            </a:r>
            <a:br>
              <a:rPr b="1"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3-3:45pm Closing Plenary</a:t>
            </a:r>
            <a:r>
              <a:rPr lang="en" sz="1100">
                <a:solidFill>
                  <a:srgbClr val="373737"/>
                </a:solidFill>
                <a:highlight>
                  <a:srgbClr val="FFFFFF"/>
                </a:highlight>
                <a:latin typeface="Roboto Mono"/>
                <a:ea typeface="Roboto Mono"/>
                <a:cs typeface="Roboto Mono"/>
                <a:sym typeface="Roboto Mono"/>
              </a:rPr>
              <a:t> </a:t>
            </a:r>
            <a:r>
              <a:rPr lang="en" sz="1000">
                <a:solidFill>
                  <a:srgbClr val="373737"/>
                </a:solidFill>
                <a:highlight>
                  <a:srgbClr val="FFFFFF"/>
                </a:highlight>
                <a:latin typeface="Roboto Mono"/>
                <a:ea typeface="Roboto Mono"/>
                <a:cs typeface="Roboto Mono"/>
                <a:sym typeface="Roboto Mono"/>
              </a:rPr>
              <a:t>(2nd Floor North Reading Room)</a:t>
            </a:r>
            <a:br>
              <a:rPr lang="en" sz="1100">
                <a:solidFill>
                  <a:srgbClr val="373737"/>
                </a:solidFill>
                <a:highlight>
                  <a:srgbClr val="FFFFFF"/>
                </a:highlight>
                <a:latin typeface="Roboto Mono"/>
                <a:ea typeface="Roboto Mono"/>
                <a:cs typeface="Roboto Mono"/>
                <a:sym typeface="Roboto Mono"/>
              </a:rPr>
            </a:br>
            <a:br>
              <a:rPr lang="en" sz="1100">
                <a:solidFill>
                  <a:srgbClr val="373737"/>
                </a:solidFill>
                <a:highlight>
                  <a:srgbClr val="FFFFFF"/>
                </a:highlight>
                <a:latin typeface="Roboto Mono"/>
                <a:ea typeface="Roboto Mono"/>
                <a:cs typeface="Roboto Mono"/>
                <a:sym typeface="Roboto Mono"/>
              </a:rPr>
            </a:br>
            <a:r>
              <a:rPr b="1" lang="en" sz="1100">
                <a:solidFill>
                  <a:srgbClr val="373737"/>
                </a:solidFill>
                <a:highlight>
                  <a:srgbClr val="FFFFFF"/>
                </a:highlight>
                <a:latin typeface="Roboto Mono"/>
                <a:ea typeface="Roboto Mono"/>
                <a:cs typeface="Roboto Mono"/>
                <a:sym typeface="Roboto Mono"/>
              </a:rPr>
              <a:t>5</a:t>
            </a:r>
            <a:r>
              <a:rPr b="1" lang="en" sz="1100">
                <a:solidFill>
                  <a:srgbClr val="373737"/>
                </a:solidFill>
                <a:highlight>
                  <a:srgbClr val="FFFFFF"/>
                </a:highlight>
                <a:latin typeface="Roboto Mono"/>
                <a:ea typeface="Roboto Mono"/>
                <a:cs typeface="Roboto Mono"/>
                <a:sym typeface="Roboto Mono"/>
              </a:rPr>
              <a:t>:30pm Zine Library Tours (</a:t>
            </a:r>
            <a:r>
              <a:rPr lang="en" sz="1100">
                <a:solidFill>
                  <a:srgbClr val="373737"/>
                </a:solidFill>
                <a:highlight>
                  <a:srgbClr val="FFFFFF"/>
                </a:highlight>
                <a:latin typeface="Roboto Mono"/>
                <a:ea typeface="Roboto Mono"/>
                <a:cs typeface="Roboto Mono"/>
                <a:sym typeface="Roboto Mono"/>
              </a:rPr>
              <a:t>optional): Please see </a:t>
            </a:r>
            <a:br>
              <a:rPr lang="en" sz="1100">
                <a:solidFill>
                  <a:srgbClr val="373737"/>
                </a:solidFill>
                <a:highlight>
                  <a:srgbClr val="FFFFFF"/>
                </a:highlight>
                <a:latin typeface="Roboto Mono"/>
                <a:ea typeface="Roboto Mono"/>
                <a:cs typeface="Roboto Mono"/>
                <a:sym typeface="Roboto Mono"/>
              </a:rPr>
            </a:br>
            <a:r>
              <a:rPr lang="en" sz="1100">
                <a:solidFill>
                  <a:srgbClr val="373737"/>
                </a:solidFill>
                <a:highlight>
                  <a:schemeClr val="lt1"/>
                </a:highlight>
                <a:latin typeface="Roboto Mono"/>
                <a:ea typeface="Roboto Mono"/>
                <a:cs typeface="Roboto Mono"/>
                <a:sym typeface="Roboto Mono"/>
              </a:rPr>
              <a:t>page 6 </a:t>
            </a:r>
            <a:r>
              <a:rPr lang="en" sz="1100">
                <a:solidFill>
                  <a:srgbClr val="373737"/>
                </a:solidFill>
                <a:highlight>
                  <a:srgbClr val="FFFFFF"/>
                </a:highlight>
                <a:latin typeface="Roboto Mono"/>
                <a:ea typeface="Roboto Mono"/>
                <a:cs typeface="Roboto Mono"/>
                <a:sym typeface="Roboto Mono"/>
              </a:rPr>
              <a:t>for locations and details</a:t>
            </a:r>
            <a:endParaRPr sz="1100">
              <a:solidFill>
                <a:srgbClr val="373737"/>
              </a:solidFill>
              <a:highlight>
                <a:srgbClr val="FFFFFF"/>
              </a:highlight>
              <a:latin typeface="Roboto Mono"/>
              <a:ea typeface="Roboto Mono"/>
              <a:cs typeface="Roboto Mono"/>
              <a:sym typeface="Roboto Mono"/>
            </a:endParaRPr>
          </a:p>
          <a:p>
            <a:pPr indent="0" lvl="0" marL="0" rtl="0" algn="ctr">
              <a:lnSpc>
                <a:spcPct val="100000"/>
              </a:lnSpc>
              <a:spcBef>
                <a:spcPts val="1800"/>
              </a:spcBef>
              <a:spcAft>
                <a:spcPts val="0"/>
              </a:spcAft>
              <a:buSzPts val="275"/>
              <a:buNone/>
            </a:pPr>
            <a:r>
              <a:t/>
            </a:r>
            <a:endParaRPr sz="1000">
              <a:solidFill>
                <a:schemeClr val="dk1"/>
              </a:solidFill>
              <a:latin typeface="Roboto Mono"/>
              <a:ea typeface="Roboto Mono"/>
              <a:cs typeface="Roboto Mono"/>
              <a:sym typeface="Roboto Mono"/>
            </a:endParaRPr>
          </a:p>
          <a:p>
            <a:pPr indent="0" lvl="0" marL="0" rtl="0" algn="ctr">
              <a:lnSpc>
                <a:spcPct val="100000"/>
              </a:lnSpc>
              <a:spcBef>
                <a:spcPts val="0"/>
              </a:spcBef>
              <a:spcAft>
                <a:spcPts val="0"/>
              </a:spcAft>
              <a:buClr>
                <a:schemeClr val="dk1"/>
              </a:buClr>
              <a:buSzPts val="275"/>
              <a:buFont typeface="Arial"/>
              <a:buNone/>
            </a:pPr>
            <a:r>
              <a:t/>
            </a:r>
            <a:endParaRPr sz="1000">
              <a:solidFill>
                <a:schemeClr val="dk1"/>
              </a:solidFill>
              <a:latin typeface="Roboto Mono"/>
              <a:ea typeface="Roboto Mono"/>
              <a:cs typeface="Roboto Mono"/>
              <a:sym typeface="Roboto Mono"/>
            </a:endParaRPr>
          </a:p>
          <a:p>
            <a:pPr indent="0" lvl="0" marL="0" rtl="0" algn="l">
              <a:lnSpc>
                <a:spcPct val="95000"/>
              </a:lnSpc>
              <a:spcBef>
                <a:spcPts val="0"/>
              </a:spcBef>
              <a:spcAft>
                <a:spcPts val="1200"/>
              </a:spcAft>
              <a:buSzPts val="275"/>
              <a:buNone/>
            </a:pPr>
            <a:r>
              <a:t/>
            </a:r>
            <a:endParaRPr sz="1000">
              <a:latin typeface="Roboto Mono"/>
              <a:ea typeface="Roboto Mono"/>
              <a:cs typeface="Roboto Mono"/>
              <a:sym typeface="Roboto Mono"/>
            </a:endParaRPr>
          </a:p>
        </p:txBody>
      </p:sp>
      <p:sp>
        <p:nvSpPr>
          <p:cNvPr id="209" name="Google Shape;209;p35"/>
          <p:cNvSpPr/>
          <p:nvPr/>
        </p:nvSpPr>
        <p:spPr>
          <a:xfrm>
            <a:off x="4569350" y="73872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35"/>
          <p:cNvSpPr txBox="1"/>
          <p:nvPr/>
        </p:nvSpPr>
        <p:spPr>
          <a:xfrm>
            <a:off x="4545350" y="7387225"/>
            <a:ext cx="3429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11</a:t>
            </a:r>
            <a:endParaRPr sz="800">
              <a:solidFill>
                <a:schemeClr val="dk2"/>
              </a:solidFill>
              <a:latin typeface="Roboto Mono"/>
              <a:ea typeface="Roboto Mono"/>
              <a:cs typeface="Roboto Mono"/>
              <a:sym typeface="Roboto Mon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6"/>
          <p:cNvPicPr preferRelativeResize="0"/>
          <p:nvPr/>
        </p:nvPicPr>
        <p:blipFill>
          <a:blip r:embed="rId3">
            <a:alphaModFix/>
          </a:blip>
          <a:stretch>
            <a:fillRect/>
          </a:stretch>
        </p:blipFill>
        <p:spPr>
          <a:xfrm>
            <a:off x="365338" y="233350"/>
            <a:ext cx="4298524" cy="4298524"/>
          </a:xfrm>
          <a:prstGeom prst="rect">
            <a:avLst/>
          </a:prstGeom>
          <a:noFill/>
          <a:ln cap="flat" cmpd="sng" w="38100">
            <a:solidFill>
              <a:srgbClr val="FF0000"/>
            </a:solidFill>
            <a:prstDash val="dash"/>
            <a:round/>
            <a:headEnd len="sm" w="sm" type="none"/>
            <a:tailEnd len="sm" w="sm" type="none"/>
          </a:ln>
        </p:spPr>
      </p:pic>
      <p:sp>
        <p:nvSpPr>
          <p:cNvPr id="216" name="Google Shape;216;p36"/>
          <p:cNvSpPr txBox="1"/>
          <p:nvPr/>
        </p:nvSpPr>
        <p:spPr>
          <a:xfrm>
            <a:off x="365350" y="4763750"/>
            <a:ext cx="4298400" cy="2775300"/>
          </a:xfrm>
          <a:prstGeom prst="rect">
            <a:avLst/>
          </a:prstGeom>
          <a:solidFill>
            <a:schemeClr val="lt1"/>
          </a:solidFill>
          <a:ln cap="flat" cmpd="sng" w="38100">
            <a:solidFill>
              <a:srgbClr val="38761D"/>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highlight>
                  <a:srgbClr val="FFFFFF"/>
                </a:highlight>
                <a:latin typeface="Roboto Mono"/>
                <a:ea typeface="Roboto Mono"/>
                <a:cs typeface="Roboto Mono"/>
                <a:sym typeface="Roboto Mono"/>
              </a:rPr>
              <a:t>“</a:t>
            </a:r>
            <a:r>
              <a:rPr lang="en" sz="1100">
                <a:solidFill>
                  <a:schemeClr val="dk1"/>
                </a:solidFill>
                <a:highlight>
                  <a:srgbClr val="FFFFFF"/>
                </a:highlight>
                <a:latin typeface="Roboto Mono"/>
                <a:ea typeface="Roboto Mono"/>
                <a:cs typeface="Roboto Mono"/>
                <a:sym typeface="Roboto Mono"/>
              </a:rPr>
              <a:t>If we, as consumers, target specific brands, then we can make a difference. </a:t>
            </a:r>
            <a:endParaRPr sz="1100">
              <a:solidFill>
                <a:schemeClr val="dk1"/>
              </a:solidFill>
              <a:highlight>
                <a:srgbClr val="FFFFFF"/>
              </a:highlight>
              <a:latin typeface="Roboto Mono"/>
              <a:ea typeface="Roboto Mono"/>
              <a:cs typeface="Roboto Mono"/>
              <a:sym typeface="Roboto Mono"/>
            </a:endParaRPr>
          </a:p>
          <a:p>
            <a:pPr indent="0" lvl="0" marL="0" rtl="0" algn="l">
              <a:spcBef>
                <a:spcPts val="0"/>
              </a:spcBef>
              <a:spcAft>
                <a:spcPts val="0"/>
              </a:spcAft>
              <a:buNone/>
            </a:pPr>
            <a:r>
              <a:t/>
            </a:r>
            <a:endParaRPr sz="1100">
              <a:solidFill>
                <a:schemeClr val="dk1"/>
              </a:solidFill>
              <a:latin typeface="Roboto Mono"/>
              <a:ea typeface="Roboto Mono"/>
              <a:cs typeface="Roboto Mono"/>
              <a:sym typeface="Roboto Mono"/>
            </a:endParaRPr>
          </a:p>
          <a:p>
            <a:pPr indent="0" lvl="0" marL="0" rtl="0" algn="l">
              <a:spcBef>
                <a:spcPts val="0"/>
              </a:spcBef>
              <a:spcAft>
                <a:spcPts val="0"/>
              </a:spcAft>
              <a:buNone/>
            </a:pPr>
            <a:r>
              <a:rPr lang="en" sz="1100">
                <a:solidFill>
                  <a:schemeClr val="dk1"/>
                </a:solidFill>
                <a:highlight>
                  <a:srgbClr val="FFFFFF"/>
                </a:highlight>
                <a:latin typeface="Roboto Mono"/>
                <a:ea typeface="Roboto Mono"/>
                <a:cs typeface="Roboto Mono"/>
                <a:sym typeface="Roboto Mono"/>
              </a:rPr>
              <a:t>For those who believe it will not make a difference on Israel: ‘When Prophet Ibrahim was thrown in the fire, a little bird came with tiny drops of water to extinguish it. Other animals said 'What would your drops do of this huge fire?' The bird replied, 'On The Day of Judgement, Allah (SWT) will not asked me whether I manage to put out the fire or not. But Allah (SWT) will ask what I have done to stop the fire.’ “</a:t>
            </a:r>
            <a:endParaRPr sz="1100">
              <a:solidFill>
                <a:schemeClr val="dk1"/>
              </a:solidFill>
              <a:highlight>
                <a:srgbClr val="FFFFFF"/>
              </a:highlight>
              <a:latin typeface="Roboto Mono"/>
              <a:ea typeface="Roboto Mono"/>
              <a:cs typeface="Roboto Mono"/>
              <a:sym typeface="Roboto Mono"/>
            </a:endParaRPr>
          </a:p>
          <a:p>
            <a:pPr indent="0" lvl="0" marL="0" rtl="0" algn="l">
              <a:spcBef>
                <a:spcPts val="0"/>
              </a:spcBef>
              <a:spcAft>
                <a:spcPts val="0"/>
              </a:spcAft>
              <a:buNone/>
            </a:pPr>
            <a:r>
              <a:t/>
            </a:r>
            <a:endParaRPr sz="1100">
              <a:solidFill>
                <a:schemeClr val="dk1"/>
              </a:solidFill>
              <a:highlight>
                <a:srgbClr val="FFFFFF"/>
              </a:highlight>
              <a:latin typeface="Roboto Mono"/>
              <a:ea typeface="Roboto Mono"/>
              <a:cs typeface="Roboto Mono"/>
              <a:sym typeface="Roboto Mono"/>
            </a:endParaRPr>
          </a:p>
          <a:p>
            <a:pPr indent="-298450" lvl="0" marL="457200" rtl="0" algn="l">
              <a:spcBef>
                <a:spcPts val="0"/>
              </a:spcBef>
              <a:spcAft>
                <a:spcPts val="0"/>
              </a:spcAft>
              <a:buClr>
                <a:schemeClr val="dk1"/>
              </a:buClr>
              <a:buSzPts val="1100"/>
              <a:buFont typeface="Roboto Mono"/>
              <a:buChar char="-"/>
            </a:pPr>
            <a:r>
              <a:rPr lang="en" sz="1100">
                <a:solidFill>
                  <a:schemeClr val="dk1"/>
                </a:solidFill>
                <a:highlight>
                  <a:srgbClr val="FFFFFF"/>
                </a:highlight>
                <a:latin typeface="Roboto Mono"/>
                <a:ea typeface="Roboto Mono"/>
                <a:cs typeface="Roboto Mono"/>
                <a:sym typeface="Roboto Mono"/>
              </a:rPr>
              <a:t>NYUMSA (Muslim Student Association)</a:t>
            </a:r>
            <a:endParaRPr sz="1100">
              <a:solidFill>
                <a:schemeClr val="dk1"/>
              </a:solidFill>
              <a:highlight>
                <a:srgbClr val="FFFFFF"/>
              </a:highlight>
              <a:latin typeface="Roboto Mono"/>
              <a:ea typeface="Roboto Mono"/>
              <a:cs typeface="Roboto Mono"/>
              <a:sym typeface="Roboto Mono"/>
            </a:endParaRPr>
          </a:p>
        </p:txBody>
      </p:sp>
      <p:sp>
        <p:nvSpPr>
          <p:cNvPr id="217" name="Google Shape;217;p36"/>
          <p:cNvSpPr/>
          <p:nvPr/>
        </p:nvSpPr>
        <p:spPr>
          <a:xfrm>
            <a:off x="68225" y="73364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36"/>
          <p:cNvSpPr txBox="1"/>
          <p:nvPr/>
        </p:nvSpPr>
        <p:spPr>
          <a:xfrm>
            <a:off x="46925" y="7336425"/>
            <a:ext cx="3375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a:t>
            </a:r>
            <a:r>
              <a:rPr lang="en" sz="800">
                <a:solidFill>
                  <a:schemeClr val="dk2"/>
                </a:solidFill>
                <a:latin typeface="Roboto Mono"/>
                <a:ea typeface="Roboto Mono"/>
                <a:cs typeface="Roboto Mono"/>
                <a:sym typeface="Roboto Mono"/>
              </a:rPr>
              <a:t>2</a:t>
            </a:r>
            <a:endParaRPr sz="800">
              <a:solidFill>
                <a:schemeClr val="dk2"/>
              </a:solidFill>
              <a:latin typeface="Roboto Mono"/>
              <a:ea typeface="Roboto Mono"/>
              <a:cs typeface="Roboto Mono"/>
              <a:sym typeface="Roboto Mon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2" name="Shape 222"/>
        <p:cNvGrpSpPr/>
        <p:nvPr/>
      </p:nvGrpSpPr>
      <p:grpSpPr>
        <a:xfrm>
          <a:off x="0" y="0"/>
          <a:ext cx="0" cy="0"/>
          <a:chOff x="0" y="0"/>
          <a:chExt cx="0" cy="0"/>
        </a:xfrm>
      </p:grpSpPr>
      <p:sp>
        <p:nvSpPr>
          <p:cNvPr id="223" name="Google Shape;223;p37"/>
          <p:cNvSpPr txBox="1"/>
          <p:nvPr/>
        </p:nvSpPr>
        <p:spPr>
          <a:xfrm>
            <a:off x="462550" y="4648650"/>
            <a:ext cx="815400" cy="7818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24" name="Google Shape;224;p37"/>
          <p:cNvSpPr/>
          <p:nvPr/>
        </p:nvSpPr>
        <p:spPr>
          <a:xfrm>
            <a:off x="243450" y="3079675"/>
            <a:ext cx="2364600" cy="6519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endParaRPr>
          </a:p>
        </p:txBody>
      </p:sp>
      <p:sp>
        <p:nvSpPr>
          <p:cNvPr id="225" name="Google Shape;225;p37"/>
          <p:cNvSpPr/>
          <p:nvPr/>
        </p:nvSpPr>
        <p:spPr>
          <a:xfrm>
            <a:off x="243450" y="182950"/>
            <a:ext cx="2364600" cy="6519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endParaRPr>
          </a:p>
        </p:txBody>
      </p:sp>
      <p:pic>
        <p:nvPicPr>
          <p:cNvPr id="226" name="Google Shape;226;p37"/>
          <p:cNvPicPr preferRelativeResize="0"/>
          <p:nvPr/>
        </p:nvPicPr>
        <p:blipFill>
          <a:blip r:embed="rId3">
            <a:alphaModFix/>
          </a:blip>
          <a:stretch>
            <a:fillRect/>
          </a:stretch>
        </p:blipFill>
        <p:spPr>
          <a:xfrm>
            <a:off x="3001025" y="229224"/>
            <a:ext cx="1809000" cy="3397900"/>
          </a:xfrm>
          <a:prstGeom prst="rect">
            <a:avLst/>
          </a:prstGeom>
          <a:noFill/>
          <a:ln>
            <a:noFill/>
          </a:ln>
        </p:spPr>
      </p:pic>
      <p:pic>
        <p:nvPicPr>
          <p:cNvPr id="227" name="Google Shape;227;p37"/>
          <p:cNvPicPr preferRelativeResize="0"/>
          <p:nvPr/>
        </p:nvPicPr>
        <p:blipFill>
          <a:blip r:embed="rId4">
            <a:alphaModFix/>
          </a:blip>
          <a:stretch>
            <a:fillRect/>
          </a:stretch>
        </p:blipFill>
        <p:spPr>
          <a:xfrm>
            <a:off x="231833" y="851652"/>
            <a:ext cx="674744" cy="695340"/>
          </a:xfrm>
          <a:prstGeom prst="rect">
            <a:avLst/>
          </a:prstGeom>
          <a:noFill/>
          <a:ln>
            <a:noFill/>
          </a:ln>
        </p:spPr>
      </p:pic>
      <p:sp>
        <p:nvSpPr>
          <p:cNvPr id="228" name="Google Shape;228;p37"/>
          <p:cNvSpPr txBox="1"/>
          <p:nvPr/>
        </p:nvSpPr>
        <p:spPr>
          <a:xfrm>
            <a:off x="1154155" y="1095458"/>
            <a:ext cx="1599300" cy="330900"/>
          </a:xfrm>
          <a:prstGeom prst="rect">
            <a:avLst/>
          </a:prstGeom>
          <a:noFill/>
          <a:ln cap="flat" cmpd="sng" w="9525">
            <a:solidFill>
              <a:schemeClr val="dk1"/>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Roboto Mono"/>
                <a:ea typeface="Roboto Mono"/>
                <a:cs typeface="Roboto Mono"/>
                <a:sym typeface="Roboto Mono"/>
              </a:rPr>
              <a:t>248 Mercer</a:t>
            </a:r>
            <a:endParaRPr sz="1100">
              <a:solidFill>
                <a:schemeClr val="dk2"/>
              </a:solidFill>
              <a:latin typeface="Roboto Mono"/>
              <a:ea typeface="Roboto Mono"/>
              <a:cs typeface="Roboto Mono"/>
              <a:sym typeface="Roboto Mono"/>
            </a:endParaRPr>
          </a:p>
        </p:txBody>
      </p:sp>
      <p:pic>
        <p:nvPicPr>
          <p:cNvPr id="229" name="Google Shape;229;p37"/>
          <p:cNvPicPr preferRelativeResize="0"/>
          <p:nvPr/>
        </p:nvPicPr>
        <p:blipFill>
          <a:blip r:embed="rId5">
            <a:alphaModFix/>
          </a:blip>
          <a:stretch>
            <a:fillRect/>
          </a:stretch>
        </p:blipFill>
        <p:spPr>
          <a:xfrm>
            <a:off x="136331" y="1693235"/>
            <a:ext cx="1233016" cy="348307"/>
          </a:xfrm>
          <a:prstGeom prst="rect">
            <a:avLst/>
          </a:prstGeom>
          <a:noFill/>
          <a:ln>
            <a:noFill/>
          </a:ln>
        </p:spPr>
      </p:pic>
      <p:sp>
        <p:nvSpPr>
          <p:cNvPr id="230" name="Google Shape;230;p37"/>
          <p:cNvSpPr txBox="1"/>
          <p:nvPr/>
        </p:nvSpPr>
        <p:spPr>
          <a:xfrm>
            <a:off x="1416970" y="1662157"/>
            <a:ext cx="1328400" cy="3309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Roboto Mono"/>
                <a:ea typeface="Roboto Mono"/>
                <a:cs typeface="Roboto Mono"/>
                <a:sym typeface="Roboto Mono"/>
              </a:rPr>
              <a:t>649 Broadway</a:t>
            </a:r>
            <a:endParaRPr sz="1100">
              <a:solidFill>
                <a:schemeClr val="dk2"/>
              </a:solidFill>
              <a:latin typeface="Roboto Mono"/>
              <a:ea typeface="Roboto Mono"/>
              <a:cs typeface="Roboto Mono"/>
              <a:sym typeface="Roboto Mono"/>
            </a:endParaRPr>
          </a:p>
        </p:txBody>
      </p:sp>
      <p:sp>
        <p:nvSpPr>
          <p:cNvPr id="231" name="Google Shape;231;p37"/>
          <p:cNvSpPr txBox="1"/>
          <p:nvPr/>
        </p:nvSpPr>
        <p:spPr>
          <a:xfrm>
            <a:off x="-58182" y="2272889"/>
            <a:ext cx="1488600" cy="39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rPr>
              <a:t>BLANK STREET</a:t>
            </a:r>
            <a:endParaRPr b="1" sz="2000">
              <a:solidFill>
                <a:schemeClr val="dk2"/>
              </a:solidFill>
            </a:endParaRPr>
          </a:p>
        </p:txBody>
      </p:sp>
      <p:sp>
        <p:nvSpPr>
          <p:cNvPr id="232" name="Google Shape;232;p37"/>
          <p:cNvSpPr txBox="1"/>
          <p:nvPr/>
        </p:nvSpPr>
        <p:spPr>
          <a:xfrm>
            <a:off x="1317938" y="2306772"/>
            <a:ext cx="1427400" cy="3309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Roboto Mono"/>
                <a:ea typeface="Roboto Mono"/>
                <a:cs typeface="Roboto Mono"/>
                <a:sym typeface="Roboto Mono"/>
              </a:rPr>
              <a:t>688 Broadway</a:t>
            </a:r>
            <a:endParaRPr sz="1100">
              <a:solidFill>
                <a:schemeClr val="dk2"/>
              </a:solidFill>
              <a:latin typeface="Roboto Mono"/>
              <a:ea typeface="Roboto Mono"/>
              <a:cs typeface="Roboto Mono"/>
              <a:sym typeface="Roboto Mono"/>
            </a:endParaRPr>
          </a:p>
        </p:txBody>
      </p:sp>
      <p:sp>
        <p:nvSpPr>
          <p:cNvPr id="233" name="Google Shape;233;p37"/>
          <p:cNvSpPr txBox="1"/>
          <p:nvPr>
            <p:ph type="title"/>
          </p:nvPr>
        </p:nvSpPr>
        <p:spPr>
          <a:xfrm>
            <a:off x="0" y="77875"/>
            <a:ext cx="2851500" cy="781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lt1"/>
                </a:solidFill>
                <a:latin typeface="Balsamiq Sans"/>
                <a:ea typeface="Balsamiq Sans"/>
                <a:cs typeface="Balsamiq Sans"/>
                <a:sym typeface="Balsamiq Sans"/>
              </a:rPr>
              <a:t>coffee / tea</a:t>
            </a:r>
            <a:endParaRPr>
              <a:solidFill>
                <a:schemeClr val="lt1"/>
              </a:solidFill>
              <a:latin typeface="Balsamiq Sans"/>
              <a:ea typeface="Balsamiq Sans"/>
              <a:cs typeface="Balsamiq Sans"/>
              <a:sym typeface="Balsamiq Sans"/>
            </a:endParaRPr>
          </a:p>
        </p:txBody>
      </p:sp>
      <p:sp>
        <p:nvSpPr>
          <p:cNvPr id="234" name="Google Shape;234;p37"/>
          <p:cNvSpPr txBox="1"/>
          <p:nvPr>
            <p:ph type="title"/>
          </p:nvPr>
        </p:nvSpPr>
        <p:spPr>
          <a:xfrm>
            <a:off x="6" y="2937410"/>
            <a:ext cx="2851500" cy="781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lt1"/>
                </a:solidFill>
                <a:latin typeface="Balsamiq Sans"/>
                <a:ea typeface="Balsamiq Sans"/>
                <a:cs typeface="Balsamiq Sans"/>
                <a:sym typeface="Balsamiq Sans"/>
              </a:rPr>
              <a:t>restaurants </a:t>
            </a:r>
            <a:endParaRPr>
              <a:solidFill>
                <a:schemeClr val="lt1"/>
              </a:solidFill>
              <a:latin typeface="Balsamiq Sans"/>
              <a:ea typeface="Balsamiq Sans"/>
              <a:cs typeface="Balsamiq Sans"/>
              <a:sym typeface="Balsamiq Sans"/>
            </a:endParaRPr>
          </a:p>
        </p:txBody>
      </p:sp>
      <p:sp>
        <p:nvSpPr>
          <p:cNvPr id="235" name="Google Shape;235;p37"/>
          <p:cNvSpPr txBox="1"/>
          <p:nvPr/>
        </p:nvSpPr>
        <p:spPr>
          <a:xfrm>
            <a:off x="121949" y="3278836"/>
            <a:ext cx="2607600" cy="34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solidFill>
                  <a:schemeClr val="lt1"/>
                </a:solidFill>
                <a:latin typeface="Roboto Mono"/>
                <a:ea typeface="Roboto Mono"/>
                <a:cs typeface="Roboto Mono"/>
                <a:sym typeface="Roboto Mono"/>
              </a:rPr>
              <a:t>*budget=conscious suggestions</a:t>
            </a:r>
            <a:endParaRPr i="1" sz="1000">
              <a:solidFill>
                <a:schemeClr val="lt1"/>
              </a:solidFill>
              <a:latin typeface="Roboto Mono"/>
              <a:ea typeface="Roboto Mono"/>
              <a:cs typeface="Roboto Mono"/>
              <a:sym typeface="Roboto Mono"/>
            </a:endParaRPr>
          </a:p>
        </p:txBody>
      </p:sp>
      <p:pic>
        <p:nvPicPr>
          <p:cNvPr id="236" name="Google Shape;236;p37"/>
          <p:cNvPicPr preferRelativeResize="0"/>
          <p:nvPr/>
        </p:nvPicPr>
        <p:blipFill>
          <a:blip r:embed="rId6">
            <a:alphaModFix/>
          </a:blip>
          <a:stretch>
            <a:fillRect/>
          </a:stretch>
        </p:blipFill>
        <p:spPr>
          <a:xfrm>
            <a:off x="365025" y="3813162"/>
            <a:ext cx="899251" cy="889990"/>
          </a:xfrm>
          <a:prstGeom prst="rect">
            <a:avLst/>
          </a:prstGeom>
          <a:noFill/>
          <a:ln>
            <a:noFill/>
          </a:ln>
        </p:spPr>
      </p:pic>
      <p:pic>
        <p:nvPicPr>
          <p:cNvPr id="237" name="Google Shape;237;p37"/>
          <p:cNvPicPr preferRelativeResize="0"/>
          <p:nvPr/>
        </p:nvPicPr>
        <p:blipFill>
          <a:blip r:embed="rId7">
            <a:alphaModFix/>
          </a:blip>
          <a:stretch>
            <a:fillRect/>
          </a:stretch>
        </p:blipFill>
        <p:spPr>
          <a:xfrm>
            <a:off x="407887" y="4700750"/>
            <a:ext cx="924705" cy="890000"/>
          </a:xfrm>
          <a:prstGeom prst="rect">
            <a:avLst/>
          </a:prstGeom>
          <a:noFill/>
          <a:ln>
            <a:noFill/>
          </a:ln>
        </p:spPr>
      </p:pic>
      <p:sp>
        <p:nvSpPr>
          <p:cNvPr id="238" name="Google Shape;238;p37"/>
          <p:cNvSpPr txBox="1"/>
          <p:nvPr/>
        </p:nvSpPr>
        <p:spPr>
          <a:xfrm>
            <a:off x="200100" y="5358950"/>
            <a:ext cx="1229100" cy="98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2"/>
                </a:solidFill>
                <a:latin typeface="Caveat"/>
                <a:ea typeface="Caveat"/>
                <a:cs typeface="Caveat"/>
                <a:sym typeface="Caveat"/>
              </a:rPr>
              <a:t>jajaja </a:t>
            </a:r>
            <a:br>
              <a:rPr lang="en" sz="1900">
                <a:solidFill>
                  <a:schemeClr val="dk2"/>
                </a:solidFill>
                <a:latin typeface="Caveat"/>
                <a:ea typeface="Caveat"/>
                <a:cs typeface="Caveat"/>
                <a:sym typeface="Caveat"/>
              </a:rPr>
            </a:br>
            <a:r>
              <a:rPr lang="en" sz="1900">
                <a:solidFill>
                  <a:schemeClr val="dk2"/>
                </a:solidFill>
                <a:latin typeface="Caveat"/>
                <a:ea typeface="Caveat"/>
                <a:cs typeface="Caveat"/>
                <a:sym typeface="Caveat"/>
              </a:rPr>
              <a:t>mexicana</a:t>
            </a:r>
            <a:endParaRPr sz="1900">
              <a:solidFill>
                <a:schemeClr val="dk2"/>
              </a:solidFill>
              <a:latin typeface="Caveat"/>
              <a:ea typeface="Caveat"/>
              <a:cs typeface="Caveat"/>
              <a:sym typeface="Caveat"/>
            </a:endParaRPr>
          </a:p>
        </p:txBody>
      </p:sp>
      <p:sp>
        <p:nvSpPr>
          <p:cNvPr id="239" name="Google Shape;239;p37"/>
          <p:cNvSpPr txBox="1"/>
          <p:nvPr/>
        </p:nvSpPr>
        <p:spPr>
          <a:xfrm>
            <a:off x="1416975" y="3835250"/>
            <a:ext cx="3669600" cy="8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4D5156"/>
                </a:solidFill>
                <a:highlight>
                  <a:srgbClr val="FFFFFF"/>
                </a:highlight>
                <a:latin typeface="Roboto Mono"/>
                <a:ea typeface="Roboto Mono"/>
                <a:cs typeface="Roboto Mono"/>
                <a:sym typeface="Roboto Mono"/>
              </a:rPr>
              <a:t>140 West 4th Street</a:t>
            </a:r>
            <a:r>
              <a:rPr lang="en" sz="1100">
                <a:solidFill>
                  <a:srgbClr val="4D5156"/>
                </a:solidFill>
                <a:highlight>
                  <a:srgbClr val="FFFFFF"/>
                </a:highlight>
                <a:latin typeface="Roboto Mono"/>
                <a:ea typeface="Roboto Mono"/>
                <a:cs typeface="Roboto Mono"/>
                <a:sym typeface="Roboto Mono"/>
              </a:rPr>
              <a:t> </a:t>
            </a:r>
            <a:endParaRPr sz="1100">
              <a:solidFill>
                <a:srgbClr val="4D5156"/>
              </a:solidFill>
              <a:highlight>
                <a:srgbClr val="FFFFFF"/>
              </a:highlight>
              <a:latin typeface="Roboto Mono"/>
              <a:ea typeface="Roboto Mono"/>
              <a:cs typeface="Roboto Mono"/>
              <a:sym typeface="Roboto Mono"/>
            </a:endParaRPr>
          </a:p>
          <a:p>
            <a:pPr indent="0" lvl="0" marL="0" rtl="0" algn="l">
              <a:spcBef>
                <a:spcPts val="0"/>
              </a:spcBef>
              <a:spcAft>
                <a:spcPts val="0"/>
              </a:spcAft>
              <a:buNone/>
            </a:pPr>
            <a:r>
              <a:rPr i="1" lang="en" sz="1100">
                <a:solidFill>
                  <a:srgbClr val="4D5156"/>
                </a:solidFill>
                <a:highlight>
                  <a:srgbClr val="FFFFFF"/>
                </a:highlight>
                <a:latin typeface="Roboto Mono"/>
                <a:ea typeface="Roboto Mono"/>
                <a:cs typeface="Roboto Mono"/>
                <a:sym typeface="Roboto Mono"/>
              </a:rPr>
              <a:t>*lower level - stair access only*</a:t>
            </a:r>
            <a:endParaRPr i="1" sz="1100">
              <a:solidFill>
                <a:srgbClr val="4D5156"/>
              </a:solidFill>
              <a:highlight>
                <a:srgbClr val="FFFFFF"/>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4D5156"/>
                </a:solidFill>
                <a:highlight>
                  <a:srgbClr val="FFFFFF"/>
                </a:highlight>
                <a:latin typeface="Roboto Mono"/>
                <a:ea typeface="Roboto Mono"/>
                <a:cs typeface="Roboto Mono"/>
                <a:sym typeface="Roboto Mono"/>
              </a:rPr>
              <a:t>Mock meat and faux fish as Asian &amp; Southern fare </a:t>
            </a:r>
            <a:r>
              <a:rPr lang="en" sz="1100">
                <a:solidFill>
                  <a:srgbClr val="4D5156"/>
                </a:solidFill>
                <a:highlight>
                  <a:srgbClr val="FFFFFF"/>
                </a:highlight>
                <a:latin typeface="Roboto Mono"/>
                <a:ea typeface="Roboto Mono"/>
                <a:cs typeface="Roboto Mono"/>
                <a:sym typeface="Roboto Mono"/>
              </a:rPr>
              <a:t>with</a:t>
            </a:r>
            <a:r>
              <a:rPr lang="en" sz="1100">
                <a:solidFill>
                  <a:srgbClr val="4D5156"/>
                </a:solidFill>
                <a:highlight>
                  <a:srgbClr val="FFFFFF"/>
                </a:highlight>
                <a:latin typeface="Roboto Mono"/>
                <a:ea typeface="Roboto Mono"/>
                <a:cs typeface="Roboto Mono"/>
                <a:sym typeface="Roboto Mono"/>
              </a:rPr>
              <a:t> vegan desserts.</a:t>
            </a:r>
            <a:endParaRPr sz="1100">
              <a:solidFill>
                <a:schemeClr val="dk2"/>
              </a:solidFill>
              <a:latin typeface="Roboto Mono"/>
              <a:ea typeface="Roboto Mono"/>
              <a:cs typeface="Roboto Mono"/>
              <a:sym typeface="Roboto Mono"/>
            </a:endParaRPr>
          </a:p>
        </p:txBody>
      </p:sp>
      <p:sp>
        <p:nvSpPr>
          <p:cNvPr id="240" name="Google Shape;240;p37"/>
          <p:cNvSpPr txBox="1"/>
          <p:nvPr/>
        </p:nvSpPr>
        <p:spPr>
          <a:xfrm>
            <a:off x="1416975" y="4663575"/>
            <a:ext cx="3547500" cy="7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4D5156"/>
                </a:solidFill>
                <a:highlight>
                  <a:srgbClr val="FFFFFF"/>
                </a:highlight>
                <a:latin typeface="Roboto"/>
                <a:ea typeface="Roboto"/>
                <a:cs typeface="Roboto"/>
                <a:sym typeface="Roboto"/>
              </a:rPr>
              <a:t>41 E 11th St</a:t>
            </a:r>
            <a:endParaRPr b="1" sz="1100">
              <a:solidFill>
                <a:srgbClr val="4D5156"/>
              </a:solidFill>
              <a:highlight>
                <a:srgbClr val="FFFFFF"/>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4D5156"/>
                </a:solidFill>
                <a:highlight>
                  <a:srgbClr val="FFFFFF"/>
                </a:highlight>
                <a:latin typeface="Roboto Mono"/>
                <a:ea typeface="Roboto Mono"/>
                <a:cs typeface="Roboto Mono"/>
                <a:sym typeface="Roboto Mono"/>
              </a:rPr>
              <a:t>Casual, stylish cafe with an artsy vibe serving creative vegan fare, desserts &amp; smoothies.</a:t>
            </a:r>
            <a:endParaRPr sz="1100">
              <a:solidFill>
                <a:schemeClr val="dk2"/>
              </a:solidFill>
              <a:latin typeface="Roboto Mono"/>
              <a:ea typeface="Roboto Mono"/>
              <a:cs typeface="Roboto Mono"/>
              <a:sym typeface="Roboto Mono"/>
            </a:endParaRPr>
          </a:p>
        </p:txBody>
      </p:sp>
      <p:sp>
        <p:nvSpPr>
          <p:cNvPr id="241" name="Google Shape;241;p37"/>
          <p:cNvSpPr txBox="1"/>
          <p:nvPr/>
        </p:nvSpPr>
        <p:spPr>
          <a:xfrm>
            <a:off x="1444275" y="5445375"/>
            <a:ext cx="3492900" cy="8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4D5156"/>
                </a:solidFill>
                <a:highlight>
                  <a:srgbClr val="FFFFFF"/>
                </a:highlight>
                <a:latin typeface="Roboto Mono"/>
                <a:ea typeface="Roboto Mono"/>
                <a:cs typeface="Roboto Mono"/>
                <a:sym typeface="Roboto Mono"/>
              </a:rPr>
              <a:t>63 Carmine Street</a:t>
            </a:r>
            <a:r>
              <a:rPr lang="en" sz="1100">
                <a:solidFill>
                  <a:srgbClr val="4D5156"/>
                </a:solidFill>
                <a:highlight>
                  <a:srgbClr val="FFFFFF"/>
                </a:highlight>
                <a:latin typeface="Roboto Mono"/>
                <a:ea typeface="Roboto Mono"/>
                <a:cs typeface="Roboto Mono"/>
                <a:sym typeface="Roboto Mono"/>
              </a:rPr>
              <a:t> </a:t>
            </a:r>
            <a:endParaRPr sz="1100">
              <a:solidFill>
                <a:srgbClr val="4D5156"/>
              </a:solidFill>
              <a:highlight>
                <a:srgbClr val="FFFFFF"/>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4D5156"/>
                </a:solidFill>
                <a:highlight>
                  <a:srgbClr val="FFFFFF"/>
                </a:highlight>
                <a:latin typeface="Roboto Mono"/>
                <a:ea typeface="Roboto Mono"/>
                <a:cs typeface="Roboto Mono"/>
                <a:sym typeface="Roboto Mono"/>
              </a:rPr>
              <a:t>Modern Latin and Mexican vegan food, including tacos, gorditas, chile relleno, churros, flan, and brunch.</a:t>
            </a:r>
            <a:endParaRPr sz="1100">
              <a:solidFill>
                <a:schemeClr val="dk2"/>
              </a:solidFill>
              <a:latin typeface="Roboto Mono"/>
              <a:ea typeface="Roboto Mono"/>
              <a:cs typeface="Roboto Mono"/>
              <a:sym typeface="Roboto Mono"/>
            </a:endParaRPr>
          </a:p>
        </p:txBody>
      </p:sp>
      <p:pic>
        <p:nvPicPr>
          <p:cNvPr id="242" name="Google Shape;242;p37"/>
          <p:cNvPicPr preferRelativeResize="0"/>
          <p:nvPr/>
        </p:nvPicPr>
        <p:blipFill>
          <a:blip r:embed="rId8">
            <a:alphaModFix/>
          </a:blip>
          <a:stretch>
            <a:fillRect/>
          </a:stretch>
        </p:blipFill>
        <p:spPr>
          <a:xfrm rot="-748406">
            <a:off x="3232512" y="2327598"/>
            <a:ext cx="1111176" cy="962050"/>
          </a:xfrm>
          <a:prstGeom prst="rect">
            <a:avLst/>
          </a:prstGeom>
          <a:noFill/>
          <a:ln>
            <a:noFill/>
          </a:ln>
        </p:spPr>
      </p:pic>
      <p:pic>
        <p:nvPicPr>
          <p:cNvPr id="243" name="Google Shape;243;p37"/>
          <p:cNvPicPr preferRelativeResize="0"/>
          <p:nvPr/>
        </p:nvPicPr>
        <p:blipFill>
          <a:blip r:embed="rId9">
            <a:alphaModFix/>
          </a:blip>
          <a:stretch>
            <a:fillRect/>
          </a:stretch>
        </p:blipFill>
        <p:spPr>
          <a:xfrm>
            <a:off x="314659" y="6285213"/>
            <a:ext cx="1111174" cy="484485"/>
          </a:xfrm>
          <a:prstGeom prst="rect">
            <a:avLst/>
          </a:prstGeom>
          <a:noFill/>
          <a:ln>
            <a:noFill/>
          </a:ln>
        </p:spPr>
      </p:pic>
      <p:sp>
        <p:nvSpPr>
          <p:cNvPr id="244" name="Google Shape;244;p37"/>
          <p:cNvSpPr txBox="1"/>
          <p:nvPr/>
        </p:nvSpPr>
        <p:spPr>
          <a:xfrm>
            <a:off x="1444275" y="6202400"/>
            <a:ext cx="3492900" cy="6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4D5156"/>
                </a:solidFill>
                <a:highlight>
                  <a:srgbClr val="FFFFFF"/>
                </a:highlight>
                <a:latin typeface="Roboto Mono"/>
                <a:ea typeface="Roboto Mono"/>
                <a:cs typeface="Roboto Mono"/>
                <a:sym typeface="Roboto Mono"/>
              </a:rPr>
              <a:t>119 Avenue A</a:t>
            </a:r>
            <a:endParaRPr b="1" sz="1100">
              <a:solidFill>
                <a:srgbClr val="4D5156"/>
              </a:solidFill>
              <a:highlight>
                <a:srgbClr val="FFFFFF"/>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4D5156"/>
                </a:solidFill>
                <a:highlight>
                  <a:srgbClr val="FFFFFF"/>
                </a:highlight>
                <a:latin typeface="Roboto Mono"/>
                <a:ea typeface="Roboto Mono"/>
                <a:cs typeface="Roboto Mono"/>
                <a:sym typeface="Roboto Mono"/>
              </a:rPr>
              <a:t>Compact, all-veggie fast-food serving popular burgers in white-tiled space.</a:t>
            </a:r>
            <a:endParaRPr sz="1100">
              <a:solidFill>
                <a:schemeClr val="dk2"/>
              </a:solidFill>
              <a:latin typeface="Roboto Mono"/>
              <a:ea typeface="Roboto Mono"/>
              <a:cs typeface="Roboto Mono"/>
              <a:sym typeface="Roboto Mono"/>
            </a:endParaRPr>
          </a:p>
        </p:txBody>
      </p:sp>
      <p:sp>
        <p:nvSpPr>
          <p:cNvPr id="245" name="Google Shape;245;p37"/>
          <p:cNvSpPr txBox="1"/>
          <p:nvPr/>
        </p:nvSpPr>
        <p:spPr>
          <a:xfrm>
            <a:off x="1444275" y="6858825"/>
            <a:ext cx="34929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4D5156"/>
                </a:solidFill>
                <a:highlight>
                  <a:srgbClr val="FFFFFF"/>
                </a:highlight>
                <a:latin typeface="Roboto Mono"/>
                <a:ea typeface="Roboto Mono"/>
                <a:cs typeface="Roboto Mono"/>
                <a:sym typeface="Roboto Mono"/>
              </a:rPr>
              <a:t>118A Eldridge St</a:t>
            </a:r>
            <a:endParaRPr b="1" sz="1100">
              <a:solidFill>
                <a:srgbClr val="4D5156"/>
              </a:solidFill>
              <a:highlight>
                <a:srgbClr val="FFFFFF"/>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4D5156"/>
                </a:solidFill>
                <a:highlight>
                  <a:srgbClr val="FFFFFF"/>
                </a:highlight>
                <a:latin typeface="Roboto Mono"/>
                <a:ea typeface="Roboto Mono"/>
                <a:cs typeface="Roboto Mono"/>
                <a:sym typeface="Roboto Mono"/>
              </a:rPr>
              <a:t>Bare-bones spot supplying dumplings, steamed buns, and more, plus bubble tea. </a:t>
            </a:r>
            <a:r>
              <a:rPr i="1" lang="en" sz="1100">
                <a:solidFill>
                  <a:srgbClr val="4D5156"/>
                </a:solidFill>
                <a:highlight>
                  <a:srgbClr val="FFFFFF"/>
                </a:highlight>
                <a:latin typeface="Roboto Mono"/>
                <a:ea typeface="Roboto Mono"/>
                <a:cs typeface="Roboto Mono"/>
                <a:sym typeface="Roboto Mono"/>
              </a:rPr>
              <a:t>*has outdoor seating*</a:t>
            </a:r>
            <a:endParaRPr i="1" sz="1100">
              <a:solidFill>
                <a:schemeClr val="dk2"/>
              </a:solidFill>
              <a:latin typeface="Roboto Mono"/>
              <a:ea typeface="Roboto Mono"/>
              <a:cs typeface="Roboto Mono"/>
              <a:sym typeface="Roboto Mono"/>
            </a:endParaRPr>
          </a:p>
        </p:txBody>
      </p:sp>
      <p:sp>
        <p:nvSpPr>
          <p:cNvPr id="246" name="Google Shape;246;p37"/>
          <p:cNvSpPr txBox="1"/>
          <p:nvPr/>
        </p:nvSpPr>
        <p:spPr>
          <a:xfrm>
            <a:off x="168725" y="6920875"/>
            <a:ext cx="1229100" cy="6984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47" name="Google Shape;247;p37"/>
          <p:cNvPicPr preferRelativeResize="0"/>
          <p:nvPr/>
        </p:nvPicPr>
        <p:blipFill>
          <a:blip r:embed="rId10">
            <a:alphaModFix/>
          </a:blip>
          <a:stretch>
            <a:fillRect/>
          </a:stretch>
        </p:blipFill>
        <p:spPr>
          <a:xfrm>
            <a:off x="150451" y="6905694"/>
            <a:ext cx="1328400" cy="650031"/>
          </a:xfrm>
          <a:prstGeom prst="rect">
            <a:avLst/>
          </a:prstGeom>
          <a:noFill/>
          <a:ln>
            <a:noFill/>
          </a:ln>
        </p:spPr>
      </p:pic>
      <p:pic>
        <p:nvPicPr>
          <p:cNvPr id="248" name="Google Shape;248;p37"/>
          <p:cNvPicPr preferRelativeResize="0"/>
          <p:nvPr/>
        </p:nvPicPr>
        <p:blipFill>
          <a:blip r:embed="rId11">
            <a:alphaModFix/>
          </a:blip>
          <a:stretch>
            <a:fillRect/>
          </a:stretch>
        </p:blipFill>
        <p:spPr>
          <a:xfrm>
            <a:off x="3568150" y="2782975"/>
            <a:ext cx="674750" cy="674750"/>
          </a:xfrm>
          <a:prstGeom prst="rect">
            <a:avLst/>
          </a:prstGeom>
          <a:noFill/>
          <a:ln>
            <a:noFill/>
          </a:ln>
        </p:spPr>
      </p:pic>
      <p:sp>
        <p:nvSpPr>
          <p:cNvPr id="249" name="Google Shape;249;p37"/>
          <p:cNvSpPr/>
          <p:nvPr/>
        </p:nvSpPr>
        <p:spPr>
          <a:xfrm>
            <a:off x="4658150" y="73872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37"/>
          <p:cNvSpPr txBox="1"/>
          <p:nvPr/>
        </p:nvSpPr>
        <p:spPr>
          <a:xfrm>
            <a:off x="4617800" y="7379275"/>
            <a:ext cx="375600" cy="33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13</a:t>
            </a:r>
            <a:endParaRPr sz="800">
              <a:solidFill>
                <a:schemeClr val="dk2"/>
              </a:solidFill>
              <a:latin typeface="Roboto Mono"/>
              <a:ea typeface="Roboto Mono"/>
              <a:cs typeface="Roboto Mono"/>
              <a:sym typeface="Roboto Mono"/>
            </a:endParaRPr>
          </a:p>
        </p:txBody>
      </p:sp>
      <p:sp>
        <p:nvSpPr>
          <p:cNvPr id="251" name="Google Shape;251;p37"/>
          <p:cNvSpPr/>
          <p:nvPr/>
        </p:nvSpPr>
        <p:spPr>
          <a:xfrm>
            <a:off x="3506600" y="1211250"/>
            <a:ext cx="1111200" cy="781800"/>
          </a:xfrm>
          <a:prstGeom prst="wedgeRoundRectCallout">
            <a:avLst>
              <a:gd fmla="val 14448" name="adj1"/>
              <a:gd fmla="val 138642" name="adj2"/>
              <a:gd fmla="val 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Comfortaa"/>
                <a:ea typeface="Comfortaa"/>
                <a:cs typeface="Comfortaa"/>
                <a:sym typeface="Comfortaa"/>
              </a:rPr>
              <a:t>I’m a map with lots of fun things in the area!</a:t>
            </a:r>
            <a:endParaRPr b="1" sz="1000">
              <a:solidFill>
                <a:schemeClr val="lt1"/>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8" title="File:Cinciała p01 ramka.jpg - Wikimedia Commons"/>
          <p:cNvPicPr preferRelativeResize="0"/>
          <p:nvPr/>
        </p:nvPicPr>
        <p:blipFill>
          <a:blip r:embed="rId3">
            <a:alphaModFix/>
          </a:blip>
          <a:stretch>
            <a:fillRect/>
          </a:stretch>
        </p:blipFill>
        <p:spPr>
          <a:xfrm>
            <a:off x="493850" y="1765300"/>
            <a:ext cx="4281024" cy="5571126"/>
          </a:xfrm>
          <a:prstGeom prst="rect">
            <a:avLst/>
          </a:prstGeom>
          <a:noFill/>
          <a:ln>
            <a:noFill/>
          </a:ln>
        </p:spPr>
      </p:pic>
      <p:pic>
        <p:nvPicPr>
          <p:cNvPr id="257" name="Google Shape;257;p38" title="Public Domain Clip Art Image | Book, sketched | ID: 13939553415070 ..."/>
          <p:cNvPicPr preferRelativeResize="0"/>
          <p:nvPr/>
        </p:nvPicPr>
        <p:blipFill>
          <a:blip r:embed="rId4">
            <a:alphaModFix/>
          </a:blip>
          <a:stretch>
            <a:fillRect/>
          </a:stretch>
        </p:blipFill>
        <p:spPr>
          <a:xfrm>
            <a:off x="1335962" y="102600"/>
            <a:ext cx="2324101" cy="1492001"/>
          </a:xfrm>
          <a:prstGeom prst="rect">
            <a:avLst/>
          </a:prstGeom>
          <a:noFill/>
          <a:ln cap="flat" cmpd="sng" w="9525">
            <a:solidFill>
              <a:srgbClr val="FFFEFE"/>
            </a:solidFill>
            <a:prstDash val="solid"/>
            <a:round/>
            <a:headEnd len="sm" w="sm" type="none"/>
            <a:tailEnd len="sm" w="sm" type="none"/>
          </a:ln>
        </p:spPr>
      </p:pic>
      <p:sp>
        <p:nvSpPr>
          <p:cNvPr id="258" name="Google Shape;258;p38"/>
          <p:cNvSpPr txBox="1"/>
          <p:nvPr>
            <p:ph type="title"/>
          </p:nvPr>
        </p:nvSpPr>
        <p:spPr>
          <a:xfrm rot="-924940">
            <a:off x="1684692" y="478449"/>
            <a:ext cx="967197" cy="526210"/>
          </a:xfrm>
          <a:prstGeom prst="rect">
            <a:avLst/>
          </a:prstGeom>
        </p:spPr>
        <p:txBody>
          <a:bodyPr anchorCtr="0" anchor="t" bIns="101575" lIns="101575" spcFirstLastPara="1" rIns="101575" wrap="square" tIns="101575">
            <a:noAutofit/>
          </a:bodyPr>
          <a:lstStyle/>
          <a:p>
            <a:pPr indent="0" lvl="0" marL="0" rtl="0" algn="l">
              <a:spcBef>
                <a:spcPts val="0"/>
              </a:spcBef>
              <a:spcAft>
                <a:spcPts val="0"/>
              </a:spcAft>
              <a:buSzPts val="1100"/>
              <a:buNone/>
            </a:pPr>
            <a:r>
              <a:rPr b="1" lang="en" sz="2100">
                <a:latin typeface="Caveat"/>
                <a:ea typeface="Caveat"/>
                <a:cs typeface="Caveat"/>
                <a:sym typeface="Caveat"/>
              </a:rPr>
              <a:t>book</a:t>
            </a:r>
            <a:endParaRPr b="1" sz="2100">
              <a:latin typeface="Caveat"/>
              <a:ea typeface="Caveat"/>
              <a:cs typeface="Caveat"/>
              <a:sym typeface="Caveat"/>
            </a:endParaRPr>
          </a:p>
        </p:txBody>
      </p:sp>
      <p:sp>
        <p:nvSpPr>
          <p:cNvPr id="259" name="Google Shape;259;p38"/>
          <p:cNvSpPr txBox="1"/>
          <p:nvPr>
            <p:ph type="title"/>
          </p:nvPr>
        </p:nvSpPr>
        <p:spPr>
          <a:xfrm rot="1392537">
            <a:off x="2575524" y="652126"/>
            <a:ext cx="1306315" cy="526276"/>
          </a:xfrm>
          <a:prstGeom prst="rect">
            <a:avLst/>
          </a:prstGeom>
        </p:spPr>
        <p:txBody>
          <a:bodyPr anchorCtr="0" anchor="t" bIns="101575" lIns="101575" spcFirstLastPara="1" rIns="101575" wrap="square" tIns="101575">
            <a:noAutofit/>
          </a:bodyPr>
          <a:lstStyle/>
          <a:p>
            <a:pPr indent="0" lvl="0" marL="0" rtl="0" algn="l">
              <a:spcBef>
                <a:spcPts val="0"/>
              </a:spcBef>
              <a:spcAft>
                <a:spcPts val="0"/>
              </a:spcAft>
              <a:buSzPts val="1100"/>
              <a:buNone/>
            </a:pPr>
            <a:r>
              <a:rPr b="1" lang="en" sz="2100">
                <a:latin typeface="Caveat"/>
                <a:ea typeface="Caveat"/>
                <a:cs typeface="Caveat"/>
                <a:sym typeface="Caveat"/>
              </a:rPr>
              <a:t>stores</a:t>
            </a:r>
            <a:endParaRPr b="1" sz="2100">
              <a:latin typeface="Caveat"/>
              <a:ea typeface="Caveat"/>
              <a:cs typeface="Caveat"/>
              <a:sym typeface="Caveat"/>
            </a:endParaRPr>
          </a:p>
        </p:txBody>
      </p:sp>
      <p:sp>
        <p:nvSpPr>
          <p:cNvPr id="260" name="Google Shape;260;p38"/>
          <p:cNvSpPr txBox="1"/>
          <p:nvPr/>
        </p:nvSpPr>
        <p:spPr>
          <a:xfrm>
            <a:off x="3733475" y="4361375"/>
            <a:ext cx="1323600" cy="513000"/>
          </a:xfrm>
          <a:prstGeom prst="rect">
            <a:avLst/>
          </a:prstGeom>
          <a:noFill/>
          <a:ln>
            <a:noFill/>
          </a:ln>
        </p:spPr>
        <p:txBody>
          <a:bodyPr anchorCtr="0" anchor="t" bIns="101575" lIns="101575" spcFirstLastPara="1" rIns="101575" wrap="square" tIns="101575">
            <a:spAutoFit/>
          </a:bodyPr>
          <a:lstStyle/>
          <a:p>
            <a:pPr indent="0" lvl="0" marL="0" rtl="0" algn="l">
              <a:spcBef>
                <a:spcPts val="0"/>
              </a:spcBef>
              <a:spcAft>
                <a:spcPts val="0"/>
              </a:spcAft>
              <a:buNone/>
            </a:pPr>
            <a:r>
              <a:t/>
            </a:r>
            <a:endParaRPr sz="2000">
              <a:solidFill>
                <a:schemeClr val="dk2"/>
              </a:solidFill>
            </a:endParaRPr>
          </a:p>
        </p:txBody>
      </p:sp>
      <p:sp>
        <p:nvSpPr>
          <p:cNvPr id="261" name="Google Shape;261;p38"/>
          <p:cNvSpPr txBox="1"/>
          <p:nvPr/>
        </p:nvSpPr>
        <p:spPr>
          <a:xfrm>
            <a:off x="1134363" y="2301951"/>
            <a:ext cx="3000000" cy="4481100"/>
          </a:xfrm>
          <a:prstGeom prst="rect">
            <a:avLst/>
          </a:prstGeom>
          <a:noFill/>
          <a:ln>
            <a:noFill/>
          </a:ln>
        </p:spPr>
        <p:txBody>
          <a:bodyPr anchorCtr="0" anchor="t" bIns="101575" lIns="101575" spcFirstLastPara="1" rIns="101575" wrap="square" tIns="101575">
            <a:spAutoFit/>
          </a:bodyPr>
          <a:lstStyle/>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Alabaster Bookshop</a:t>
            </a:r>
            <a:r>
              <a:rPr lang="en" sz="1100">
                <a:solidFill>
                  <a:schemeClr val="dk1"/>
                </a:solidFill>
                <a:latin typeface="Roboto Mono"/>
                <a:ea typeface="Roboto Mono"/>
                <a:cs typeface="Roboto Mono"/>
                <a:sym typeface="Roboto Mono"/>
              </a:rPr>
              <a:t>, 122 4th Ave.</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Bluestockings</a:t>
            </a:r>
            <a:r>
              <a:rPr lang="en" sz="1100">
                <a:solidFill>
                  <a:schemeClr val="dk1"/>
                </a:solidFill>
                <a:latin typeface="Roboto Mono"/>
                <a:ea typeface="Roboto Mono"/>
                <a:cs typeface="Roboto Mono"/>
                <a:sym typeface="Roboto Mono"/>
              </a:rPr>
              <a:t>, 116 Suffolk St.</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7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Bureau of General Services–Queer Division</a:t>
            </a:r>
            <a:r>
              <a:rPr lang="en" sz="1100">
                <a:solidFill>
                  <a:schemeClr val="dk1"/>
                </a:solidFill>
                <a:latin typeface="Roboto Mono"/>
                <a:ea typeface="Roboto Mono"/>
                <a:cs typeface="Roboto Mono"/>
                <a:sym typeface="Roboto Mono"/>
              </a:rPr>
              <a:t> (inside LQBTQ Community Center) 208 W. 13th St.</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b="1" sz="7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Forbidden Planet</a:t>
            </a:r>
            <a:r>
              <a:rPr lang="en" sz="1100">
                <a:solidFill>
                  <a:schemeClr val="dk1"/>
                </a:solidFill>
                <a:latin typeface="Roboto Mono"/>
                <a:ea typeface="Roboto Mono"/>
                <a:cs typeface="Roboto Mono"/>
                <a:sym typeface="Roboto Mono"/>
              </a:rPr>
              <a:t>, 832 Broadway</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b="1" sz="7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Kinokuniya</a:t>
            </a:r>
            <a:r>
              <a:rPr lang="en" sz="1100">
                <a:solidFill>
                  <a:schemeClr val="dk1"/>
                </a:solidFill>
                <a:latin typeface="Roboto Mono"/>
                <a:ea typeface="Roboto Mono"/>
                <a:cs typeface="Roboto Mono"/>
                <a:sym typeface="Roboto Mono"/>
              </a:rPr>
              <a:t> 1037 6th Avenue of the Americas (Bryant Park) (Japanese book and stationery story)</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7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Mercer Street Books &amp; Records</a:t>
            </a:r>
            <a:r>
              <a:rPr lang="en" sz="1100">
                <a:solidFill>
                  <a:schemeClr val="dk1"/>
                </a:solidFill>
                <a:latin typeface="Roboto Mono"/>
                <a:ea typeface="Roboto Mono"/>
                <a:cs typeface="Roboto Mono"/>
                <a:sym typeface="Roboto Mono"/>
              </a:rPr>
              <a:t>, 206 Mercer St.</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7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Namaste Bookshop</a:t>
            </a:r>
            <a:r>
              <a:rPr lang="en" sz="1100">
                <a:solidFill>
                  <a:schemeClr val="dk1"/>
                </a:solidFill>
                <a:latin typeface="Roboto Mono"/>
                <a:ea typeface="Roboto Mono"/>
                <a:cs typeface="Roboto Mono"/>
                <a:sym typeface="Roboto Mono"/>
              </a:rPr>
              <a:t>, 2 W. 14th St.</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7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Strand Bookstore</a:t>
            </a:r>
            <a:r>
              <a:rPr lang="en" sz="1100">
                <a:solidFill>
                  <a:schemeClr val="dk1"/>
                </a:solidFill>
                <a:latin typeface="Roboto Mono"/>
                <a:ea typeface="Roboto Mono"/>
                <a:cs typeface="Roboto Mono"/>
                <a:sym typeface="Roboto Mono"/>
              </a:rPr>
              <a:t>, 828 Broadway</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7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Sweet Pickle</a:t>
            </a:r>
            <a:r>
              <a:rPr lang="en" sz="1100">
                <a:solidFill>
                  <a:schemeClr val="dk1"/>
                </a:solidFill>
                <a:latin typeface="Roboto Mono"/>
                <a:ea typeface="Roboto Mono"/>
                <a:cs typeface="Roboto Mono"/>
                <a:sym typeface="Roboto Mono"/>
              </a:rPr>
              <a:t>, 47 Orchard St.</a:t>
            </a:r>
            <a:endParaRPr sz="11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7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b="1" lang="en" sz="1100">
                <a:solidFill>
                  <a:schemeClr val="dk1"/>
                </a:solidFill>
                <a:latin typeface="Roboto Mono"/>
                <a:ea typeface="Roboto Mono"/>
                <a:cs typeface="Roboto Mono"/>
                <a:sym typeface="Roboto Mono"/>
              </a:rPr>
              <a:t>Three Lives &amp; Company</a:t>
            </a:r>
            <a:r>
              <a:rPr lang="en" sz="1100">
                <a:solidFill>
                  <a:schemeClr val="dk1"/>
                </a:solidFill>
                <a:latin typeface="Roboto Mono"/>
                <a:ea typeface="Roboto Mono"/>
                <a:cs typeface="Roboto Mono"/>
                <a:sym typeface="Roboto Mono"/>
              </a:rPr>
              <a:t>, 154 W. 10th St.</a:t>
            </a:r>
            <a:endParaRPr sz="1100">
              <a:solidFill>
                <a:schemeClr val="dk1"/>
              </a:solidFill>
              <a:latin typeface="Roboto Mono"/>
              <a:ea typeface="Roboto Mono"/>
              <a:cs typeface="Roboto Mono"/>
              <a:sym typeface="Roboto Mono"/>
            </a:endParaRPr>
          </a:p>
        </p:txBody>
      </p:sp>
      <p:sp>
        <p:nvSpPr>
          <p:cNvPr id="262" name="Google Shape;262;p38"/>
          <p:cNvSpPr/>
          <p:nvPr/>
        </p:nvSpPr>
        <p:spPr>
          <a:xfrm>
            <a:off x="68225" y="73364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101575" lIns="101575" spcFirstLastPara="1" rIns="101575" wrap="square" tIns="101575">
            <a:noAutofit/>
          </a:bodyPr>
          <a:lstStyle/>
          <a:p>
            <a:pPr indent="0" lvl="0" marL="0" rtl="0" algn="ctr">
              <a:spcBef>
                <a:spcPts val="0"/>
              </a:spcBef>
              <a:spcAft>
                <a:spcPts val="0"/>
              </a:spcAft>
              <a:buNone/>
            </a:pPr>
            <a:r>
              <a:t/>
            </a:r>
            <a:endParaRPr sz="1600"/>
          </a:p>
        </p:txBody>
      </p:sp>
      <p:sp>
        <p:nvSpPr>
          <p:cNvPr id="263" name="Google Shape;263;p38"/>
          <p:cNvSpPr txBox="1"/>
          <p:nvPr/>
        </p:nvSpPr>
        <p:spPr>
          <a:xfrm>
            <a:off x="20675" y="7336425"/>
            <a:ext cx="390000" cy="315000"/>
          </a:xfrm>
          <a:prstGeom prst="rect">
            <a:avLst/>
          </a:prstGeom>
          <a:noFill/>
          <a:ln>
            <a:noFill/>
          </a:ln>
        </p:spPr>
        <p:txBody>
          <a:bodyPr anchorCtr="0" anchor="ctr" bIns="101575" lIns="101575" spcFirstLastPara="1" rIns="101575" wrap="square" tIns="101575">
            <a:noAutofit/>
          </a:bodyPr>
          <a:lstStyle/>
          <a:p>
            <a:pPr indent="0" lvl="0" marL="0" rtl="0" algn="ctr">
              <a:spcBef>
                <a:spcPts val="0"/>
              </a:spcBef>
              <a:spcAft>
                <a:spcPts val="0"/>
              </a:spcAft>
              <a:buNone/>
            </a:pPr>
            <a:r>
              <a:rPr lang="en" sz="900">
                <a:solidFill>
                  <a:schemeClr val="dk2"/>
                </a:solidFill>
                <a:latin typeface="Roboto Mono"/>
                <a:ea typeface="Roboto Mono"/>
                <a:cs typeface="Roboto Mono"/>
                <a:sym typeface="Roboto Mono"/>
              </a:rPr>
              <a:t>14</a:t>
            </a:r>
            <a:endParaRPr sz="900">
              <a:solidFill>
                <a:schemeClr val="dk2"/>
              </a:solidFill>
              <a:latin typeface="Roboto Mono"/>
              <a:ea typeface="Roboto Mono"/>
              <a:cs typeface="Roboto Mono"/>
              <a:sym typeface="Roboto Mon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247650" y="205813"/>
            <a:ext cx="2427000" cy="15819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b="1" lang="en">
                <a:highlight>
                  <a:schemeClr val="lt2"/>
                </a:highlight>
                <a:latin typeface="Balsamiq Sans"/>
                <a:ea typeface="Balsamiq Sans"/>
                <a:cs typeface="Balsamiq Sans"/>
                <a:sym typeface="Balsamiq Sans"/>
              </a:rPr>
              <a:t>ZLuC ‘24 </a:t>
            </a:r>
            <a:endParaRPr b="1">
              <a:highlight>
                <a:schemeClr val="lt2"/>
              </a:highlight>
              <a:latin typeface="Balsamiq Sans"/>
              <a:ea typeface="Balsamiq Sans"/>
              <a:cs typeface="Balsamiq Sans"/>
              <a:sym typeface="Balsamiq Sans"/>
            </a:endParaRPr>
          </a:p>
          <a:p>
            <a:pPr indent="0" lvl="0" marL="0" rtl="0" algn="l">
              <a:spcBef>
                <a:spcPts val="0"/>
              </a:spcBef>
              <a:spcAft>
                <a:spcPts val="0"/>
              </a:spcAft>
              <a:buNone/>
            </a:pPr>
            <a:r>
              <a:rPr b="1" lang="en">
                <a:highlight>
                  <a:schemeClr val="lt2"/>
                </a:highlight>
                <a:latin typeface="Balsamiq Sans"/>
                <a:ea typeface="Balsamiq Sans"/>
                <a:cs typeface="Balsamiq Sans"/>
                <a:sym typeface="Balsamiq Sans"/>
              </a:rPr>
              <a:t>Code of </a:t>
            </a:r>
            <a:endParaRPr b="1">
              <a:highlight>
                <a:schemeClr val="lt2"/>
              </a:highlight>
              <a:latin typeface="Balsamiq Sans"/>
              <a:ea typeface="Balsamiq Sans"/>
              <a:cs typeface="Balsamiq Sans"/>
              <a:sym typeface="Balsamiq Sans"/>
            </a:endParaRPr>
          </a:p>
          <a:p>
            <a:pPr indent="0" lvl="0" marL="0" rtl="0" algn="l">
              <a:spcBef>
                <a:spcPts val="0"/>
              </a:spcBef>
              <a:spcAft>
                <a:spcPts val="0"/>
              </a:spcAft>
              <a:buNone/>
            </a:pPr>
            <a:r>
              <a:rPr b="1" lang="en">
                <a:highlight>
                  <a:schemeClr val="lt2"/>
                </a:highlight>
                <a:latin typeface="Balsamiq Sans"/>
                <a:ea typeface="Balsamiq Sans"/>
                <a:cs typeface="Balsamiq Sans"/>
                <a:sym typeface="Balsamiq Sans"/>
              </a:rPr>
              <a:t>Conduct</a:t>
            </a:r>
            <a:endParaRPr b="1">
              <a:highlight>
                <a:schemeClr val="lt2"/>
              </a:highlight>
              <a:latin typeface="Balsamiq Sans"/>
              <a:ea typeface="Balsamiq Sans"/>
              <a:cs typeface="Balsamiq Sans"/>
              <a:sym typeface="Balsamiq Sans"/>
            </a:endParaRPr>
          </a:p>
        </p:txBody>
      </p:sp>
      <p:sp>
        <p:nvSpPr>
          <p:cNvPr id="269" name="Google Shape;269;p39"/>
          <p:cNvSpPr txBox="1"/>
          <p:nvPr>
            <p:ph idx="1" type="body"/>
          </p:nvPr>
        </p:nvSpPr>
        <p:spPr>
          <a:xfrm>
            <a:off x="196275" y="1787726"/>
            <a:ext cx="4686300" cy="55818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275"/>
              <a:buFont typeface="Arial"/>
              <a:buNone/>
            </a:pPr>
            <a:r>
              <a:rPr lang="en" sz="1200">
                <a:solidFill>
                  <a:schemeClr val="dk1"/>
                </a:solidFill>
                <a:latin typeface="Roboto Mono"/>
                <a:ea typeface="Roboto Mono"/>
                <a:cs typeface="Roboto Mono"/>
                <a:sym typeface="Roboto Mono"/>
              </a:rPr>
              <a:t>The Zine Librarians unConference (ZLuC) is a safer space, which means that it is intended to be a </a:t>
            </a:r>
            <a:r>
              <a:rPr lang="en" sz="1200">
                <a:solidFill>
                  <a:schemeClr val="dk1"/>
                </a:solidFill>
                <a:latin typeface="Roboto Mono"/>
                <a:ea typeface="Roboto Mono"/>
                <a:cs typeface="Roboto Mono"/>
                <a:sym typeface="Roboto Mono"/>
              </a:rPr>
              <a:t>welcoming, engaging, and supportive environment free of oppressive actions, behaviors, and language.</a:t>
            </a:r>
            <a:r>
              <a:rPr lang="en" sz="1200">
                <a:solidFill>
                  <a:schemeClr val="dk1"/>
                </a:solidFill>
                <a:latin typeface="Roboto Mono"/>
                <a:ea typeface="Roboto Mono"/>
                <a:cs typeface="Roboto Mono"/>
                <a:sym typeface="Roboto Mono"/>
              </a:rPr>
              <a:t> Participants are asked to consider how their language and behavior impacts others in attendance.</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275"/>
              <a:buFont typeface="Arial"/>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275"/>
              <a:buFont typeface="Arial"/>
              <a:buNone/>
            </a:pPr>
            <a:r>
              <a:rPr lang="en" sz="1200">
                <a:solidFill>
                  <a:schemeClr val="dk1"/>
                </a:solidFill>
                <a:latin typeface="Roboto Mono"/>
                <a:ea typeface="Roboto Mono"/>
                <a:cs typeface="Roboto Mono"/>
                <a:sym typeface="Roboto Mono"/>
              </a:rPr>
              <a:t>Harassing or abusive language or behavior will not be tolerated at ZLuC, including but not limited to: Racism, sexism, classism, ableism, homophobia, transphobia, misogyny, all other forms of discrimination, sexual harassment, stalking, intimidation, inappropriate physical contact, disruptive or disrespectful behavior, and any action or language that makes other participants feel unwelcome or unsafe. Participants asked to stop any harassing behavior are expected to comply immediately.</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275"/>
              <a:buFont typeface="Arial"/>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275"/>
              <a:buFont typeface="Arial"/>
              <a:buNone/>
            </a:pPr>
            <a:r>
              <a:rPr lang="en" sz="1200">
                <a:solidFill>
                  <a:schemeClr val="dk1"/>
                </a:solidFill>
                <a:latin typeface="Roboto Mono"/>
                <a:ea typeface="Roboto Mono"/>
                <a:cs typeface="Roboto Mono"/>
                <a:sym typeface="Roboto Mono"/>
              </a:rPr>
              <a:t>Should an issue arise with a participant before the event, ZLuC organizers will listen to concerns and attempt to find a non-carceral solution that is in the best interests of the community and the event being a safer space. </a:t>
            </a:r>
            <a:endParaRPr sz="1200">
              <a:latin typeface="Roboto Mono"/>
              <a:ea typeface="Roboto Mono"/>
              <a:cs typeface="Roboto Mono"/>
              <a:sym typeface="Roboto Mono"/>
            </a:endParaRPr>
          </a:p>
        </p:txBody>
      </p:sp>
      <p:pic>
        <p:nvPicPr>
          <p:cNvPr id="270" name="Google Shape;270;p39"/>
          <p:cNvPicPr preferRelativeResize="0"/>
          <p:nvPr/>
        </p:nvPicPr>
        <p:blipFill>
          <a:blip r:embed="rId3">
            <a:alphaModFix/>
          </a:blip>
          <a:stretch>
            <a:fillRect/>
          </a:stretch>
        </p:blipFill>
        <p:spPr>
          <a:xfrm>
            <a:off x="1871600" y="255725"/>
            <a:ext cx="2971725" cy="1425200"/>
          </a:xfrm>
          <a:prstGeom prst="rect">
            <a:avLst/>
          </a:prstGeom>
          <a:noFill/>
          <a:ln>
            <a:noFill/>
          </a:ln>
        </p:spPr>
      </p:pic>
      <p:sp>
        <p:nvSpPr>
          <p:cNvPr id="271" name="Google Shape;271;p39"/>
          <p:cNvSpPr/>
          <p:nvPr/>
        </p:nvSpPr>
        <p:spPr>
          <a:xfrm>
            <a:off x="4549725" y="733007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 name="Google Shape;272;p39"/>
          <p:cNvSpPr txBox="1"/>
          <p:nvPr/>
        </p:nvSpPr>
        <p:spPr>
          <a:xfrm>
            <a:off x="4511775" y="7330075"/>
            <a:ext cx="3708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15</a:t>
            </a:r>
            <a:endParaRPr sz="800">
              <a:solidFill>
                <a:schemeClr val="dk2"/>
              </a:solidFill>
              <a:latin typeface="Roboto Mono"/>
              <a:ea typeface="Roboto Mono"/>
              <a:cs typeface="Roboto Mono"/>
              <a:sym typeface="Roboto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0"/>
          <p:cNvSpPr/>
          <p:nvPr/>
        </p:nvSpPr>
        <p:spPr>
          <a:xfrm>
            <a:off x="251600" y="4277275"/>
            <a:ext cx="4564800" cy="32529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endParaRPr>
          </a:p>
        </p:txBody>
      </p:sp>
      <p:sp>
        <p:nvSpPr>
          <p:cNvPr id="278" name="Google Shape;278;p40"/>
          <p:cNvSpPr txBox="1"/>
          <p:nvPr>
            <p:ph idx="1" type="body"/>
          </p:nvPr>
        </p:nvSpPr>
        <p:spPr>
          <a:xfrm>
            <a:off x="488850" y="4868900"/>
            <a:ext cx="2190900" cy="1970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 sz="1200">
                <a:solidFill>
                  <a:schemeClr val="lt1"/>
                </a:solidFill>
                <a:latin typeface="Roboto Mono"/>
                <a:ea typeface="Roboto Mono"/>
                <a:cs typeface="Roboto Mono"/>
                <a:sym typeface="Roboto Mono"/>
              </a:rPr>
              <a:t>You can notify one of these people if the Code of Conduct has been violated, or you want help navigating a situation.</a:t>
            </a:r>
            <a:endParaRPr sz="1200">
              <a:solidFill>
                <a:schemeClr val="lt1"/>
              </a:solidFill>
              <a:latin typeface="Roboto Mono"/>
              <a:ea typeface="Roboto Mono"/>
              <a:cs typeface="Roboto Mono"/>
              <a:sym typeface="Roboto Mono"/>
            </a:endParaRPr>
          </a:p>
        </p:txBody>
      </p:sp>
      <p:sp>
        <p:nvSpPr>
          <p:cNvPr id="279" name="Google Shape;279;p40"/>
          <p:cNvSpPr txBox="1"/>
          <p:nvPr/>
        </p:nvSpPr>
        <p:spPr>
          <a:xfrm>
            <a:off x="2666850" y="4852725"/>
            <a:ext cx="2190900" cy="204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200"/>
              </a:spcAft>
              <a:buClr>
                <a:schemeClr val="dk1"/>
              </a:buClr>
              <a:buSzPts val="1100"/>
              <a:buFont typeface="Arial"/>
              <a:buNone/>
            </a:pPr>
            <a:r>
              <a:rPr lang="en" sz="1600">
                <a:solidFill>
                  <a:schemeClr val="lt1"/>
                </a:solidFill>
                <a:latin typeface="Balsamiq Sans"/>
                <a:ea typeface="Balsamiq Sans"/>
                <a:cs typeface="Balsamiq Sans"/>
                <a:sym typeface="Balsamiq Sans"/>
              </a:rPr>
              <a:t>Destinee Thom </a:t>
            </a:r>
            <a:r>
              <a:rPr b="1" lang="en" sz="1600">
                <a:solidFill>
                  <a:schemeClr val="lt1"/>
                </a:solidFill>
                <a:latin typeface="Balsamiq Sans"/>
                <a:ea typeface="Balsamiq Sans"/>
                <a:cs typeface="Balsamiq Sans"/>
                <a:sym typeface="Balsamiq Sans"/>
              </a:rPr>
              <a:t>♡</a:t>
            </a:r>
            <a:r>
              <a:rPr lang="en" sz="1600">
                <a:solidFill>
                  <a:schemeClr val="lt1"/>
                </a:solidFill>
                <a:latin typeface="Balsamiq Sans"/>
                <a:ea typeface="Balsamiq Sans"/>
                <a:cs typeface="Balsamiq Sans"/>
                <a:sym typeface="Balsamiq Sans"/>
              </a:rPr>
              <a:t> </a:t>
            </a:r>
            <a:r>
              <a:rPr lang="en" sz="1600">
                <a:solidFill>
                  <a:schemeClr val="lt1"/>
                </a:solidFill>
                <a:latin typeface="Balsamiq Sans"/>
                <a:ea typeface="Balsamiq Sans"/>
                <a:cs typeface="Balsamiq Sans"/>
                <a:sym typeface="Balsamiq Sans"/>
              </a:rPr>
              <a:t>Kelly Wooten </a:t>
            </a:r>
            <a:r>
              <a:rPr b="1" lang="en" sz="1600">
                <a:solidFill>
                  <a:schemeClr val="lt1"/>
                </a:solidFill>
                <a:latin typeface="Balsamiq Sans"/>
                <a:ea typeface="Balsamiq Sans"/>
                <a:cs typeface="Balsamiq Sans"/>
                <a:sym typeface="Balsamiq Sans"/>
              </a:rPr>
              <a:t>♡ </a:t>
            </a:r>
            <a:r>
              <a:rPr lang="en" sz="1600">
                <a:solidFill>
                  <a:schemeClr val="lt1"/>
                </a:solidFill>
                <a:latin typeface="Balsamiq Sans"/>
                <a:ea typeface="Balsamiq Sans"/>
                <a:cs typeface="Balsamiq Sans"/>
                <a:sym typeface="Balsamiq Sans"/>
              </a:rPr>
              <a:t>Lauren Kehoe </a:t>
            </a:r>
            <a:r>
              <a:rPr b="1" lang="en" sz="1600">
                <a:solidFill>
                  <a:schemeClr val="lt1"/>
                </a:solidFill>
                <a:latin typeface="Balsamiq Sans"/>
                <a:ea typeface="Balsamiq Sans"/>
                <a:cs typeface="Balsamiq Sans"/>
                <a:sym typeface="Balsamiq Sans"/>
              </a:rPr>
              <a:t>♡ </a:t>
            </a:r>
            <a:r>
              <a:rPr lang="en" sz="1600">
                <a:solidFill>
                  <a:schemeClr val="lt1"/>
                </a:solidFill>
                <a:latin typeface="Balsamiq Sans"/>
                <a:ea typeface="Balsamiq Sans"/>
                <a:cs typeface="Balsamiq Sans"/>
                <a:sym typeface="Balsamiq Sans"/>
              </a:rPr>
              <a:t>Violet Fox </a:t>
            </a:r>
            <a:r>
              <a:rPr b="1" lang="en" sz="1600">
                <a:solidFill>
                  <a:schemeClr val="lt1"/>
                </a:solidFill>
                <a:latin typeface="Balsamiq Sans"/>
                <a:ea typeface="Balsamiq Sans"/>
                <a:cs typeface="Balsamiq Sans"/>
                <a:sym typeface="Balsamiq Sans"/>
              </a:rPr>
              <a:t>♡</a:t>
            </a:r>
            <a:endParaRPr sz="1600">
              <a:solidFill>
                <a:schemeClr val="lt1"/>
              </a:solidFill>
              <a:latin typeface="Balsamiq Sans"/>
              <a:ea typeface="Balsamiq Sans"/>
              <a:cs typeface="Balsamiq Sans"/>
              <a:sym typeface="Balsamiq Sans"/>
            </a:endParaRPr>
          </a:p>
        </p:txBody>
      </p:sp>
      <p:sp>
        <p:nvSpPr>
          <p:cNvPr id="280" name="Google Shape;280;p40"/>
          <p:cNvSpPr txBox="1"/>
          <p:nvPr/>
        </p:nvSpPr>
        <p:spPr>
          <a:xfrm>
            <a:off x="2186850" y="6510975"/>
            <a:ext cx="2583000" cy="66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200"/>
              </a:spcAft>
              <a:buClr>
                <a:schemeClr val="dk1"/>
              </a:buClr>
              <a:buSzPts val="1100"/>
              <a:buFont typeface="Arial"/>
              <a:buNone/>
            </a:pPr>
            <a:r>
              <a:rPr i="1" lang="en" sz="1800">
                <a:solidFill>
                  <a:schemeClr val="lt1"/>
                </a:solidFill>
                <a:latin typeface="Balsamiq Sans"/>
                <a:ea typeface="Balsamiq Sans"/>
                <a:cs typeface="Balsamiq Sans"/>
                <a:sym typeface="Balsamiq Sans"/>
              </a:rPr>
              <a:t>Call or text for Care! (646) 631-2755 </a:t>
            </a:r>
            <a:endParaRPr i="1" sz="1800">
              <a:solidFill>
                <a:schemeClr val="lt1"/>
              </a:solidFill>
              <a:latin typeface="Balsamiq Sans"/>
              <a:ea typeface="Balsamiq Sans"/>
              <a:cs typeface="Balsamiq Sans"/>
              <a:sym typeface="Balsamiq Sans"/>
            </a:endParaRPr>
          </a:p>
        </p:txBody>
      </p:sp>
      <p:sp>
        <p:nvSpPr>
          <p:cNvPr id="281" name="Google Shape;281;p40"/>
          <p:cNvSpPr txBox="1"/>
          <p:nvPr>
            <p:ph idx="1" type="body"/>
          </p:nvPr>
        </p:nvSpPr>
        <p:spPr>
          <a:xfrm>
            <a:off x="171450" y="239600"/>
            <a:ext cx="4686300" cy="37227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275"/>
              <a:buNone/>
            </a:pPr>
            <a:r>
              <a:rPr lang="en" sz="1200">
                <a:solidFill>
                  <a:schemeClr val="dk1"/>
                </a:solidFill>
                <a:latin typeface="Roboto Mono"/>
                <a:ea typeface="Roboto Mono"/>
                <a:cs typeface="Roboto Mono"/>
                <a:sym typeface="Roboto Mono"/>
              </a:rPr>
              <a:t>ZLuC organizers reserve the right to limit attendance to the event for any reason.</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SzPts val="1100"/>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SzPts val="1100"/>
              <a:buNone/>
            </a:pPr>
            <a:r>
              <a:rPr lang="en" sz="1200">
                <a:solidFill>
                  <a:schemeClr val="dk1"/>
                </a:solidFill>
                <a:latin typeface="Roboto Mono"/>
                <a:ea typeface="Roboto Mono"/>
                <a:cs typeface="Roboto Mono"/>
                <a:sym typeface="Roboto Mono"/>
              </a:rPr>
              <a:t>Should an issue arise with a participant during the fest, ZLuC organizers will be available to mediate on-site and attempt to find a solution. ZLuC organizers reserve the right to ask any participants who are violating the safer space policy to change or address their unsafe behavior or language, or to leave the event. If you are being harassed, notice that someone else is being harassed, or have any other concerns, please notify one of the ZLuC organizers immediately.</a:t>
            </a:r>
            <a:endParaRPr sz="1200">
              <a:solidFill>
                <a:schemeClr val="dk1"/>
              </a:solidFill>
              <a:latin typeface="Roboto Mono"/>
              <a:ea typeface="Roboto Mono"/>
              <a:cs typeface="Roboto Mono"/>
              <a:sym typeface="Roboto Mono"/>
            </a:endParaRPr>
          </a:p>
          <a:p>
            <a:pPr indent="0" lvl="0" marL="0" rtl="0" algn="l">
              <a:spcBef>
                <a:spcPts val="0"/>
              </a:spcBef>
              <a:spcAft>
                <a:spcPts val="0"/>
              </a:spcAft>
              <a:buSzPts val="1100"/>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SzPts val="1100"/>
              <a:buNone/>
            </a:pPr>
            <a:r>
              <a:rPr lang="en" sz="1200">
                <a:solidFill>
                  <a:schemeClr val="dk1"/>
                </a:solidFill>
                <a:latin typeface="Roboto Mono"/>
                <a:ea typeface="Roboto Mono"/>
                <a:cs typeface="Roboto Mono"/>
                <a:sym typeface="Roboto Mono"/>
              </a:rPr>
              <a:t>We expect participants to follow these rules at all ZLuC event venues, including social events.</a:t>
            </a:r>
            <a:endParaRPr sz="1200">
              <a:latin typeface="Roboto Mono"/>
              <a:ea typeface="Roboto Mono"/>
              <a:cs typeface="Roboto Mono"/>
              <a:sym typeface="Roboto Mono"/>
            </a:endParaRPr>
          </a:p>
        </p:txBody>
      </p:sp>
      <p:sp>
        <p:nvSpPr>
          <p:cNvPr id="282" name="Google Shape;282;p40"/>
          <p:cNvSpPr txBox="1"/>
          <p:nvPr/>
        </p:nvSpPr>
        <p:spPr>
          <a:xfrm>
            <a:off x="0" y="4424825"/>
            <a:ext cx="5029200" cy="9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Balsamiq Sans"/>
                <a:ea typeface="Balsamiq Sans"/>
                <a:cs typeface="Balsamiq Sans"/>
                <a:sym typeface="Balsamiq Sans"/>
              </a:rPr>
              <a:t>❤ </a:t>
            </a:r>
            <a:r>
              <a:rPr b="1" lang="en">
                <a:solidFill>
                  <a:schemeClr val="lt1"/>
                </a:solidFill>
                <a:latin typeface="Balsamiq Sans"/>
                <a:ea typeface="Balsamiq Sans"/>
                <a:cs typeface="Balsamiq Sans"/>
                <a:sym typeface="Balsamiq Sans"/>
              </a:rPr>
              <a:t>❤ ❤ ❤ ❤ </a:t>
            </a:r>
            <a:r>
              <a:rPr b="1" lang="en">
                <a:solidFill>
                  <a:schemeClr val="lt1"/>
                </a:solidFill>
                <a:latin typeface="Balsamiq Sans"/>
                <a:ea typeface="Balsamiq Sans"/>
                <a:cs typeface="Balsamiq Sans"/>
                <a:sym typeface="Balsamiq Sans"/>
              </a:rPr>
              <a:t>❤ </a:t>
            </a:r>
            <a:r>
              <a:rPr b="1" lang="en">
                <a:solidFill>
                  <a:schemeClr val="lt1"/>
                </a:solidFill>
                <a:latin typeface="Balsamiq Sans"/>
                <a:ea typeface="Balsamiq Sans"/>
                <a:cs typeface="Balsamiq Sans"/>
                <a:sym typeface="Balsamiq Sans"/>
              </a:rPr>
              <a:t> C A R E  T E A M  ❤ ❤ ❤ ❤ ❤ ❤</a:t>
            </a:r>
            <a:endParaRPr sz="1800">
              <a:solidFill>
                <a:schemeClr val="dk2"/>
              </a:solidFill>
            </a:endParaRPr>
          </a:p>
        </p:txBody>
      </p:sp>
      <p:pic>
        <p:nvPicPr>
          <p:cNvPr id="283" name="Google Shape;283;p40"/>
          <p:cNvPicPr preferRelativeResize="0"/>
          <p:nvPr/>
        </p:nvPicPr>
        <p:blipFill>
          <a:blip r:embed="rId3">
            <a:alphaModFix/>
          </a:blip>
          <a:stretch>
            <a:fillRect/>
          </a:stretch>
        </p:blipFill>
        <p:spPr>
          <a:xfrm rot="203562">
            <a:off x="697325" y="6103449"/>
            <a:ext cx="1722175" cy="1475650"/>
          </a:xfrm>
          <a:prstGeom prst="rect">
            <a:avLst/>
          </a:prstGeom>
          <a:noFill/>
          <a:ln>
            <a:noFill/>
          </a:ln>
        </p:spPr>
      </p:pic>
      <p:sp>
        <p:nvSpPr>
          <p:cNvPr id="284" name="Google Shape;284;p40"/>
          <p:cNvSpPr/>
          <p:nvPr/>
        </p:nvSpPr>
        <p:spPr>
          <a:xfrm>
            <a:off x="139650" y="731377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40"/>
          <p:cNvSpPr txBox="1"/>
          <p:nvPr/>
        </p:nvSpPr>
        <p:spPr>
          <a:xfrm>
            <a:off x="85350" y="7272525"/>
            <a:ext cx="403500" cy="39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16</a:t>
            </a:r>
            <a:endParaRPr sz="800">
              <a:solidFill>
                <a:schemeClr val="dk2"/>
              </a:solidFill>
              <a:latin typeface="Roboto Mono"/>
              <a:ea typeface="Roboto Mono"/>
              <a:cs typeface="Roboto Mono"/>
              <a:sym typeface="Roboto Mon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1"/>
          <p:cNvSpPr txBox="1"/>
          <p:nvPr>
            <p:ph type="title"/>
          </p:nvPr>
        </p:nvSpPr>
        <p:spPr>
          <a:xfrm>
            <a:off x="2307200" y="177050"/>
            <a:ext cx="2427000" cy="15819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b="1" lang="en">
                <a:highlight>
                  <a:schemeClr val="lt2"/>
                </a:highlight>
                <a:latin typeface="Balsamiq Sans"/>
                <a:ea typeface="Balsamiq Sans"/>
                <a:cs typeface="Balsamiq Sans"/>
                <a:sym typeface="Balsamiq Sans"/>
              </a:rPr>
              <a:t>ZLuC ‘24 </a:t>
            </a:r>
            <a:endParaRPr b="1">
              <a:highlight>
                <a:schemeClr val="lt2"/>
              </a:highlight>
              <a:latin typeface="Balsamiq Sans"/>
              <a:ea typeface="Balsamiq Sans"/>
              <a:cs typeface="Balsamiq Sans"/>
              <a:sym typeface="Balsamiq Sans"/>
            </a:endParaRPr>
          </a:p>
          <a:p>
            <a:pPr indent="0" lvl="0" marL="0" rtl="0" algn="r">
              <a:spcBef>
                <a:spcPts val="0"/>
              </a:spcBef>
              <a:spcAft>
                <a:spcPts val="0"/>
              </a:spcAft>
              <a:buNone/>
            </a:pPr>
            <a:r>
              <a:rPr b="1" lang="en">
                <a:highlight>
                  <a:schemeClr val="lt2"/>
                </a:highlight>
                <a:latin typeface="Balsamiq Sans"/>
                <a:ea typeface="Balsamiq Sans"/>
                <a:cs typeface="Balsamiq Sans"/>
                <a:sym typeface="Balsamiq Sans"/>
              </a:rPr>
              <a:t>COVID </a:t>
            </a:r>
            <a:endParaRPr b="1">
              <a:highlight>
                <a:schemeClr val="lt2"/>
              </a:highlight>
              <a:latin typeface="Balsamiq Sans"/>
              <a:ea typeface="Balsamiq Sans"/>
              <a:cs typeface="Balsamiq Sans"/>
              <a:sym typeface="Balsamiq Sans"/>
            </a:endParaRPr>
          </a:p>
          <a:p>
            <a:pPr indent="0" lvl="0" marL="0" rtl="0" algn="r">
              <a:spcBef>
                <a:spcPts val="0"/>
              </a:spcBef>
              <a:spcAft>
                <a:spcPts val="0"/>
              </a:spcAft>
              <a:buNone/>
            </a:pPr>
            <a:r>
              <a:rPr b="1" lang="en">
                <a:highlight>
                  <a:schemeClr val="lt2"/>
                </a:highlight>
                <a:latin typeface="Balsamiq Sans"/>
                <a:ea typeface="Balsamiq Sans"/>
                <a:cs typeface="Balsamiq Sans"/>
                <a:sym typeface="Balsamiq Sans"/>
              </a:rPr>
              <a:t>Policy</a:t>
            </a:r>
            <a:endParaRPr b="1">
              <a:highlight>
                <a:schemeClr val="lt2"/>
              </a:highlight>
              <a:latin typeface="Balsamiq Sans"/>
              <a:ea typeface="Balsamiq Sans"/>
              <a:cs typeface="Balsamiq Sans"/>
              <a:sym typeface="Balsamiq Sans"/>
            </a:endParaRPr>
          </a:p>
        </p:txBody>
      </p:sp>
      <p:sp>
        <p:nvSpPr>
          <p:cNvPr id="291" name="Google Shape;291;p41"/>
          <p:cNvSpPr txBox="1"/>
          <p:nvPr>
            <p:ph idx="1" type="body"/>
          </p:nvPr>
        </p:nvSpPr>
        <p:spPr>
          <a:xfrm>
            <a:off x="268350" y="1843225"/>
            <a:ext cx="4591500" cy="2871900"/>
          </a:xfrm>
          <a:prstGeom prst="rect">
            <a:avLst/>
          </a:prstGeom>
          <a:solidFill>
            <a:schemeClr val="lt2"/>
          </a:solidFill>
        </p:spPr>
        <p:txBody>
          <a:bodyPr anchorCtr="0" anchor="t" bIns="91425" lIns="91425" spcFirstLastPara="1" rIns="91425" wrap="square" tIns="91425">
            <a:noAutofit/>
          </a:bodyPr>
          <a:lstStyle/>
          <a:p>
            <a:pPr indent="66675" lvl="0" marL="0" rtl="0" algn="l">
              <a:spcBef>
                <a:spcPts val="0"/>
              </a:spcBef>
              <a:spcAft>
                <a:spcPts val="0"/>
              </a:spcAft>
              <a:buClr>
                <a:schemeClr val="dk1"/>
              </a:buClr>
              <a:buSzPts val="1100"/>
              <a:buFont typeface="Arial"/>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Amid an ongoing airborne pandemic, we strongly encourage mask usage during indoor portions of the unconference.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1100"/>
              <a:buFont typeface="Arial"/>
              <a:buNone/>
            </a:pPr>
            <a:r>
              <a:t/>
            </a:r>
            <a:endParaRPr i="1"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Mask usage will be optional outdoors at ZLuC. Some presenters at the unconference may prefer that you mask, and we ask that you respect their wishes. </a:t>
            </a:r>
            <a:endParaRPr sz="1200">
              <a:solidFill>
                <a:schemeClr val="dk1"/>
              </a:solidFill>
              <a:latin typeface="Roboto Mono"/>
              <a:ea typeface="Roboto Mono"/>
              <a:cs typeface="Roboto Mono"/>
              <a:sym typeface="Roboto Mono"/>
            </a:endParaRPr>
          </a:p>
          <a:p>
            <a:pPr indent="0" lvl="0" marL="0" rtl="0" algn="ctr">
              <a:lnSpc>
                <a:spcPct val="120000"/>
              </a:lnSpc>
              <a:spcBef>
                <a:spcPts val="0"/>
              </a:spcBef>
              <a:spcAft>
                <a:spcPts val="0"/>
              </a:spcAft>
              <a:buClr>
                <a:schemeClr val="dk1"/>
              </a:buClr>
              <a:buSzPts val="1100"/>
              <a:buFont typeface="Arial"/>
              <a:buNone/>
            </a:pPr>
            <a:r>
              <a:t/>
            </a:r>
            <a:endParaRPr sz="1200">
              <a:solidFill>
                <a:schemeClr val="dk1"/>
              </a:solidFill>
              <a:latin typeface="Roboto Mono"/>
              <a:ea typeface="Roboto Mono"/>
              <a:cs typeface="Roboto Mono"/>
              <a:sym typeface="Roboto Mono"/>
            </a:endParaRPr>
          </a:p>
          <a:p>
            <a:pPr indent="0" lvl="0" marL="0" rtl="0" algn="ctr">
              <a:lnSpc>
                <a:spcPct val="120000"/>
              </a:lnSpc>
              <a:spcBef>
                <a:spcPts val="0"/>
              </a:spcBef>
              <a:spcAft>
                <a:spcPts val="0"/>
              </a:spcAft>
              <a:buClr>
                <a:schemeClr val="dk1"/>
              </a:buClr>
              <a:buSzPts val="1100"/>
              <a:buFont typeface="Arial"/>
              <a:buNone/>
            </a:pPr>
            <a:r>
              <a:rPr i="1" lang="en" sz="1200">
                <a:solidFill>
                  <a:schemeClr val="dk1"/>
                </a:solidFill>
                <a:latin typeface="Roboto Mono"/>
                <a:ea typeface="Roboto Mono"/>
                <a:cs typeface="Roboto Mono"/>
                <a:sym typeface="Roboto Mono"/>
              </a:rPr>
              <a:t>Please note: *Free KN95 masks will be made available to attendees upon arrival*</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1100"/>
              <a:buFont typeface="Arial"/>
              <a:buNone/>
            </a:pPr>
            <a:r>
              <a:t/>
            </a:r>
            <a:endParaRPr sz="1200">
              <a:solidFill>
                <a:schemeClr val="dk1"/>
              </a:solidFill>
              <a:latin typeface="Roboto Mono"/>
              <a:ea typeface="Roboto Mono"/>
              <a:cs typeface="Roboto Mono"/>
              <a:sym typeface="Roboto Mono"/>
            </a:endParaRPr>
          </a:p>
        </p:txBody>
      </p:sp>
      <p:pic>
        <p:nvPicPr>
          <p:cNvPr id="292" name="Google Shape;292;p41"/>
          <p:cNvPicPr preferRelativeResize="0"/>
          <p:nvPr/>
        </p:nvPicPr>
        <p:blipFill>
          <a:blip r:embed="rId3">
            <a:alphaModFix/>
          </a:blip>
          <a:stretch>
            <a:fillRect/>
          </a:stretch>
        </p:blipFill>
        <p:spPr>
          <a:xfrm>
            <a:off x="48850" y="101025"/>
            <a:ext cx="2535924" cy="1792050"/>
          </a:xfrm>
          <a:prstGeom prst="rect">
            <a:avLst/>
          </a:prstGeom>
          <a:noFill/>
          <a:ln>
            <a:noFill/>
          </a:ln>
        </p:spPr>
      </p:pic>
      <p:sp>
        <p:nvSpPr>
          <p:cNvPr id="293" name="Google Shape;293;p41"/>
          <p:cNvSpPr txBox="1"/>
          <p:nvPr>
            <p:ph type="title"/>
          </p:nvPr>
        </p:nvSpPr>
        <p:spPr>
          <a:xfrm>
            <a:off x="271975" y="1737400"/>
            <a:ext cx="1054200" cy="400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1400">
                <a:latin typeface="Balsamiq Sans"/>
                <a:ea typeface="Balsamiq Sans"/>
                <a:cs typeface="Balsamiq Sans"/>
                <a:sym typeface="Balsamiq Sans"/>
              </a:rPr>
              <a:t>Masking:</a:t>
            </a:r>
            <a:endParaRPr b="1" sz="1400">
              <a:latin typeface="Balsamiq Sans"/>
              <a:ea typeface="Balsamiq Sans"/>
              <a:cs typeface="Balsamiq Sans"/>
              <a:sym typeface="Balsamiq Sans"/>
            </a:endParaRPr>
          </a:p>
        </p:txBody>
      </p:sp>
      <p:sp>
        <p:nvSpPr>
          <p:cNvPr id="294" name="Google Shape;294;p41"/>
          <p:cNvSpPr txBox="1"/>
          <p:nvPr/>
        </p:nvSpPr>
        <p:spPr>
          <a:xfrm>
            <a:off x="271975" y="4784975"/>
            <a:ext cx="4591500" cy="2789100"/>
          </a:xfrm>
          <a:prstGeom prst="rect">
            <a:avLst/>
          </a:prstGeom>
          <a:solidFill>
            <a:schemeClr val="lt2"/>
          </a:solidFill>
          <a:ln>
            <a:noFill/>
          </a:ln>
        </p:spPr>
        <p:txBody>
          <a:bodyPr anchorCtr="0" anchor="t" bIns="91425" lIns="91425" spcFirstLastPara="1" rIns="91425" wrap="square" tIns="91425">
            <a:spAutoFit/>
          </a:bodyPr>
          <a:lstStyle/>
          <a:p>
            <a:pPr indent="66675" lvl="0" marL="0" rtl="0" algn="l">
              <a:lnSpc>
                <a:spcPct val="115000"/>
              </a:lnSpc>
              <a:spcBef>
                <a:spcPts val="0"/>
              </a:spcBef>
              <a:spcAft>
                <a:spcPts val="0"/>
              </a:spcAft>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None/>
            </a:pPr>
            <a:r>
              <a:rPr lang="en" sz="1200">
                <a:solidFill>
                  <a:schemeClr val="dk1"/>
                </a:solidFill>
                <a:latin typeface="Roboto Mono"/>
                <a:ea typeface="Roboto Mono"/>
                <a:cs typeface="Roboto Mono"/>
                <a:sym typeface="Roboto Mono"/>
              </a:rPr>
              <a:t>Whether indoors or outdoors at the unconference, please be mindful of your physical distance to other attendees. </a:t>
            </a:r>
            <a:endParaRPr sz="1200">
              <a:solidFill>
                <a:schemeClr val="dk1"/>
              </a:solidFill>
              <a:latin typeface="Roboto Mono"/>
              <a:ea typeface="Roboto Mono"/>
              <a:cs typeface="Roboto Mono"/>
              <a:sym typeface="Roboto Mono"/>
            </a:endParaRPr>
          </a:p>
          <a:p>
            <a:pPr indent="66675" lvl="0" marL="0" rtl="0" algn="l">
              <a:lnSpc>
                <a:spcPct val="115000"/>
              </a:lnSpc>
              <a:spcBef>
                <a:spcPts val="0"/>
              </a:spcBef>
              <a:spcAft>
                <a:spcPts val="0"/>
              </a:spcAft>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None/>
            </a:pPr>
            <a:r>
              <a:rPr lang="en" sz="1200">
                <a:solidFill>
                  <a:schemeClr val="dk1"/>
                </a:solidFill>
                <a:latin typeface="Roboto Mono"/>
                <a:ea typeface="Roboto Mono"/>
                <a:cs typeface="Roboto Mono"/>
                <a:sym typeface="Roboto Mono"/>
              </a:rPr>
              <a:t>At Bobst Library, windows can’t be opened. However, doors can be opened to increase air flow. There are three air filters that are mobile and available; one remains in the library’s sensory space. In addition, CO2 monitors will be used during indoor sessions to  keep track of air quality.</a:t>
            </a:r>
            <a:endParaRPr sz="1200">
              <a:solidFill>
                <a:schemeClr val="dk1"/>
              </a:solidFill>
              <a:latin typeface="Roboto Mono"/>
              <a:ea typeface="Roboto Mono"/>
              <a:cs typeface="Roboto Mono"/>
              <a:sym typeface="Roboto Mono"/>
            </a:endParaRPr>
          </a:p>
        </p:txBody>
      </p:sp>
      <p:sp>
        <p:nvSpPr>
          <p:cNvPr id="295" name="Google Shape;295;p41"/>
          <p:cNvSpPr txBox="1"/>
          <p:nvPr>
            <p:ph type="title"/>
          </p:nvPr>
        </p:nvSpPr>
        <p:spPr>
          <a:xfrm>
            <a:off x="269650" y="4632575"/>
            <a:ext cx="1791900" cy="88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latin typeface="Balsamiq Sans"/>
                <a:ea typeface="Balsamiq Sans"/>
                <a:cs typeface="Balsamiq Sans"/>
                <a:sym typeface="Balsamiq Sans"/>
              </a:rPr>
              <a:t>Air quality &amp; space:</a:t>
            </a:r>
            <a:endParaRPr b="1" sz="1400">
              <a:latin typeface="Balsamiq Sans"/>
              <a:ea typeface="Balsamiq Sans"/>
              <a:cs typeface="Balsamiq Sans"/>
              <a:sym typeface="Balsamiq Sans"/>
            </a:endParaRPr>
          </a:p>
        </p:txBody>
      </p:sp>
      <p:sp>
        <p:nvSpPr>
          <p:cNvPr id="296" name="Google Shape;296;p41"/>
          <p:cNvSpPr/>
          <p:nvPr/>
        </p:nvSpPr>
        <p:spPr>
          <a:xfrm>
            <a:off x="4615900" y="73872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 name="Google Shape;297;p41"/>
          <p:cNvSpPr txBox="1"/>
          <p:nvPr/>
        </p:nvSpPr>
        <p:spPr>
          <a:xfrm>
            <a:off x="4582750" y="7387225"/>
            <a:ext cx="3612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17</a:t>
            </a:r>
            <a:endParaRPr sz="800">
              <a:solidFill>
                <a:schemeClr val="dk2"/>
              </a:solidFill>
              <a:latin typeface="Roboto Mono"/>
              <a:ea typeface="Roboto Mono"/>
              <a:cs typeface="Roboto Mono"/>
              <a:sym typeface="Roboto Mon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2"/>
          <p:cNvSpPr txBox="1"/>
          <p:nvPr>
            <p:ph idx="1" type="body"/>
          </p:nvPr>
        </p:nvSpPr>
        <p:spPr>
          <a:xfrm>
            <a:off x="268350" y="389650"/>
            <a:ext cx="4407600" cy="38877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None/>
            </a:pPr>
            <a:r>
              <a:rPr lang="en" sz="1200">
                <a:solidFill>
                  <a:schemeClr val="dk1"/>
                </a:solidFill>
                <a:latin typeface="Roboto Mono"/>
                <a:ea typeface="Roboto Mono"/>
                <a:cs typeface="Roboto Mono"/>
                <a:sym typeface="Roboto Mono"/>
              </a:rPr>
              <a:t>If possible, test for COVID before arriving on-site and upon returning home from the ZLuC.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None/>
            </a:pPr>
            <a:r>
              <a:rPr lang="en" sz="1200">
                <a:solidFill>
                  <a:schemeClr val="dk1"/>
                </a:solidFill>
                <a:latin typeface="Roboto Mono"/>
                <a:ea typeface="Roboto Mono"/>
                <a:cs typeface="Roboto Mono"/>
                <a:sym typeface="Roboto Mono"/>
              </a:rPr>
              <a:t>If you test positive beforehand, or are experiencing symptoms of what could be COVID, please do not come to the unconference and risk infecting others, even if you think it might be “just a cold” or “allergies.”</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None/>
            </a:pPr>
            <a:r>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None/>
            </a:pPr>
            <a:r>
              <a:rPr lang="en" sz="1200">
                <a:solidFill>
                  <a:schemeClr val="dk1"/>
                </a:solidFill>
                <a:latin typeface="Roboto Mono"/>
                <a:ea typeface="Roboto Mono"/>
                <a:cs typeface="Roboto Mono"/>
                <a:sym typeface="Roboto Mono"/>
              </a:rPr>
              <a:t>If you test positive after the unconference, please email any of the unconference organizers and inform them of your positive status so they can inform other attendees. If you are unable to attend due to illness, your registration fees will be refunded upon request.</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1100"/>
              <a:buFont typeface="Arial"/>
              <a:buNone/>
            </a:pPr>
            <a:r>
              <a:t/>
            </a:r>
            <a:endParaRPr sz="1200">
              <a:solidFill>
                <a:schemeClr val="dk1"/>
              </a:solidFill>
              <a:latin typeface="Roboto Mono"/>
              <a:ea typeface="Roboto Mono"/>
              <a:cs typeface="Roboto Mono"/>
              <a:sym typeface="Roboto Mono"/>
            </a:endParaRPr>
          </a:p>
          <a:p>
            <a:pPr indent="66675" lvl="0" marL="0" rtl="0" algn="l">
              <a:spcBef>
                <a:spcPts val="0"/>
              </a:spcBef>
              <a:spcAft>
                <a:spcPts val="1200"/>
              </a:spcAft>
              <a:buNone/>
            </a:pPr>
            <a:r>
              <a:t/>
            </a:r>
            <a:endParaRPr sz="1200">
              <a:solidFill>
                <a:schemeClr val="dk1"/>
              </a:solidFill>
              <a:latin typeface="Roboto Mono"/>
              <a:ea typeface="Roboto Mono"/>
              <a:cs typeface="Roboto Mono"/>
              <a:sym typeface="Roboto Mono"/>
            </a:endParaRPr>
          </a:p>
        </p:txBody>
      </p:sp>
      <p:sp>
        <p:nvSpPr>
          <p:cNvPr id="303" name="Google Shape;303;p42"/>
          <p:cNvSpPr txBox="1"/>
          <p:nvPr>
            <p:ph type="title"/>
          </p:nvPr>
        </p:nvSpPr>
        <p:spPr>
          <a:xfrm>
            <a:off x="268350" y="271125"/>
            <a:ext cx="1791900" cy="88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latin typeface="Balsamiq Sans"/>
                <a:ea typeface="Balsamiq Sans"/>
                <a:cs typeface="Balsamiq Sans"/>
                <a:sym typeface="Balsamiq Sans"/>
              </a:rPr>
              <a:t>Testing:</a:t>
            </a:r>
            <a:endParaRPr b="1" sz="1400">
              <a:latin typeface="Balsamiq Sans"/>
              <a:ea typeface="Balsamiq Sans"/>
              <a:cs typeface="Balsamiq Sans"/>
              <a:sym typeface="Balsamiq Sans"/>
            </a:endParaRPr>
          </a:p>
        </p:txBody>
      </p:sp>
      <p:sp>
        <p:nvSpPr>
          <p:cNvPr id="304" name="Google Shape;304;p42"/>
          <p:cNvSpPr txBox="1"/>
          <p:nvPr>
            <p:ph type="title"/>
          </p:nvPr>
        </p:nvSpPr>
        <p:spPr>
          <a:xfrm>
            <a:off x="268350" y="4277350"/>
            <a:ext cx="1791900" cy="8850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1400">
                <a:latin typeface="Balsamiq Sans"/>
                <a:ea typeface="Balsamiq Sans"/>
                <a:cs typeface="Balsamiq Sans"/>
                <a:sym typeface="Balsamiq Sans"/>
              </a:rPr>
              <a:t>We keep us safe!</a:t>
            </a:r>
            <a:endParaRPr b="1" sz="1400">
              <a:latin typeface="Balsamiq Sans"/>
              <a:ea typeface="Balsamiq Sans"/>
              <a:cs typeface="Balsamiq Sans"/>
              <a:sym typeface="Balsamiq Sans"/>
            </a:endParaRPr>
          </a:p>
        </p:txBody>
      </p:sp>
      <p:sp>
        <p:nvSpPr>
          <p:cNvPr id="305" name="Google Shape;305;p42"/>
          <p:cNvSpPr txBox="1"/>
          <p:nvPr/>
        </p:nvSpPr>
        <p:spPr>
          <a:xfrm>
            <a:off x="268350" y="5990325"/>
            <a:ext cx="1981200" cy="17820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200">
                <a:solidFill>
                  <a:schemeClr val="dk1"/>
                </a:solidFill>
                <a:latin typeface="Roboto Mono"/>
                <a:ea typeface="Roboto Mono"/>
                <a:cs typeface="Roboto Mono"/>
                <a:sym typeface="Roboto Mono"/>
              </a:rPr>
              <a:t>COVID policy to adjust their behavior or leave the unconference for the sake of community care.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1100"/>
              <a:buFont typeface="Arial"/>
              <a:buNone/>
            </a:pPr>
            <a:r>
              <a:t/>
            </a:r>
            <a:endParaRPr sz="1800">
              <a:solidFill>
                <a:schemeClr val="dk2"/>
              </a:solidFill>
            </a:endParaRPr>
          </a:p>
        </p:txBody>
      </p:sp>
      <p:sp>
        <p:nvSpPr>
          <p:cNvPr id="306" name="Google Shape;306;p42"/>
          <p:cNvSpPr txBox="1"/>
          <p:nvPr/>
        </p:nvSpPr>
        <p:spPr>
          <a:xfrm>
            <a:off x="268350" y="4598825"/>
            <a:ext cx="4407600" cy="14760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200">
                <a:solidFill>
                  <a:schemeClr val="dk1"/>
                </a:solidFill>
                <a:latin typeface="Roboto Mono"/>
                <a:ea typeface="Roboto Mono"/>
                <a:cs typeface="Roboto Mono"/>
                <a:sym typeface="Roboto Mono"/>
              </a:rPr>
              <a:t>Our COVID policy is intended to keep ZLuC attendees healthy and to foster inclusivity, allowing all to enjoy the unconference with decreased risk of transmission. ZLuC organizers have the right to ask any </a:t>
            </a:r>
            <a:endParaRPr sz="1200">
              <a:solidFill>
                <a:schemeClr val="dk1"/>
              </a:solidFill>
              <a:latin typeface="Roboto Mono"/>
              <a:ea typeface="Roboto Mono"/>
              <a:cs typeface="Roboto Mono"/>
              <a:sym typeface="Roboto Mono"/>
            </a:endParaRPr>
          </a:p>
          <a:p>
            <a:pPr indent="0" lvl="0" marL="0" rtl="0" algn="l">
              <a:lnSpc>
                <a:spcPct val="120000"/>
              </a:lnSpc>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attendee violating our </a:t>
            </a:r>
            <a:endParaRPr sz="1800">
              <a:solidFill>
                <a:schemeClr val="dk2"/>
              </a:solidFill>
            </a:endParaRPr>
          </a:p>
        </p:txBody>
      </p:sp>
      <p:pic>
        <p:nvPicPr>
          <p:cNvPr id="307" name="Google Shape;307;p42"/>
          <p:cNvPicPr preferRelativeResize="0"/>
          <p:nvPr/>
        </p:nvPicPr>
        <p:blipFill>
          <a:blip r:embed="rId3">
            <a:alphaModFix/>
          </a:blip>
          <a:stretch>
            <a:fillRect/>
          </a:stretch>
        </p:blipFill>
        <p:spPr>
          <a:xfrm rot="258388">
            <a:off x="1802825" y="5426650"/>
            <a:ext cx="3073974" cy="2269400"/>
          </a:xfrm>
          <a:prstGeom prst="rect">
            <a:avLst/>
          </a:prstGeom>
          <a:noFill/>
          <a:ln>
            <a:noFill/>
          </a:ln>
        </p:spPr>
      </p:pic>
      <p:sp>
        <p:nvSpPr>
          <p:cNvPr id="308" name="Google Shape;308;p42"/>
          <p:cNvSpPr/>
          <p:nvPr/>
        </p:nvSpPr>
        <p:spPr>
          <a:xfrm>
            <a:off x="124250" y="73872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42"/>
          <p:cNvSpPr txBox="1"/>
          <p:nvPr/>
        </p:nvSpPr>
        <p:spPr>
          <a:xfrm>
            <a:off x="86300" y="7387225"/>
            <a:ext cx="3708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18</a:t>
            </a:r>
            <a:endParaRPr sz="800">
              <a:solidFill>
                <a:schemeClr val="dk2"/>
              </a:solidFill>
              <a:latin typeface="Roboto Mono"/>
              <a:ea typeface="Roboto Mono"/>
              <a:cs typeface="Roboto Mono"/>
              <a:sym typeface="Roboto Mon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3"/>
          <p:cNvSpPr txBox="1"/>
          <p:nvPr>
            <p:ph type="title"/>
          </p:nvPr>
        </p:nvSpPr>
        <p:spPr>
          <a:xfrm>
            <a:off x="76199" y="457750"/>
            <a:ext cx="5029200" cy="86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latin typeface="Roboto Mono"/>
                <a:ea typeface="Roboto Mono"/>
                <a:cs typeface="Roboto Mono"/>
                <a:sym typeface="Roboto Mono"/>
              </a:rPr>
              <a:t>n</a:t>
            </a:r>
            <a:r>
              <a:rPr lang="en" sz="2700">
                <a:latin typeface="Roboto Mono"/>
                <a:ea typeface="Roboto Mono"/>
                <a:cs typeface="Roboto Mono"/>
                <a:sym typeface="Roboto Mono"/>
              </a:rPr>
              <a:t> o t e s !</a:t>
            </a:r>
            <a:endParaRPr sz="2700">
              <a:latin typeface="Roboto Mono"/>
              <a:ea typeface="Roboto Mono"/>
              <a:cs typeface="Roboto Mono"/>
              <a:sym typeface="Roboto Mono"/>
            </a:endParaRPr>
          </a:p>
        </p:txBody>
      </p:sp>
      <p:pic>
        <p:nvPicPr>
          <p:cNvPr id="315" name="Google Shape;315;p43"/>
          <p:cNvPicPr preferRelativeResize="0"/>
          <p:nvPr/>
        </p:nvPicPr>
        <p:blipFill>
          <a:blip r:embed="rId3">
            <a:alphaModFix/>
          </a:blip>
          <a:stretch>
            <a:fillRect/>
          </a:stretch>
        </p:blipFill>
        <p:spPr>
          <a:xfrm>
            <a:off x="210125" y="92950"/>
            <a:ext cx="1289425" cy="1486474"/>
          </a:xfrm>
          <a:prstGeom prst="rect">
            <a:avLst/>
          </a:prstGeom>
          <a:noFill/>
          <a:ln>
            <a:noFill/>
          </a:ln>
        </p:spPr>
      </p:pic>
      <p:pic>
        <p:nvPicPr>
          <p:cNvPr id="316" name="Google Shape;316;p43"/>
          <p:cNvPicPr preferRelativeResize="0"/>
          <p:nvPr/>
        </p:nvPicPr>
        <p:blipFill>
          <a:blip r:embed="rId4">
            <a:alphaModFix/>
          </a:blip>
          <a:stretch>
            <a:fillRect/>
          </a:stretch>
        </p:blipFill>
        <p:spPr>
          <a:xfrm>
            <a:off x="3486400" y="-142125"/>
            <a:ext cx="1424449" cy="1846725"/>
          </a:xfrm>
          <a:prstGeom prst="rect">
            <a:avLst/>
          </a:prstGeom>
          <a:noFill/>
          <a:ln>
            <a:noFill/>
          </a:ln>
        </p:spPr>
      </p:pic>
      <p:sp>
        <p:nvSpPr>
          <p:cNvPr id="317" name="Google Shape;317;p43"/>
          <p:cNvSpPr/>
          <p:nvPr/>
        </p:nvSpPr>
        <p:spPr>
          <a:xfrm>
            <a:off x="4506875" y="72956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43"/>
          <p:cNvSpPr txBox="1"/>
          <p:nvPr/>
        </p:nvSpPr>
        <p:spPr>
          <a:xfrm>
            <a:off x="4471325" y="7254825"/>
            <a:ext cx="366000" cy="39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19</a:t>
            </a:r>
            <a:endParaRPr sz="800">
              <a:solidFill>
                <a:schemeClr val="dk2"/>
              </a:solidFill>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02" name="Shape 102"/>
        <p:cNvGrpSpPr/>
        <p:nvPr/>
      </p:nvGrpSpPr>
      <p:grpSpPr>
        <a:xfrm>
          <a:off x="0" y="0"/>
          <a:ext cx="0" cy="0"/>
          <a:chOff x="0" y="0"/>
          <a:chExt cx="0" cy="0"/>
        </a:xfrm>
      </p:grpSpPr>
      <p:sp>
        <p:nvSpPr>
          <p:cNvPr id="103" name="Google Shape;103;p26"/>
          <p:cNvSpPr txBox="1"/>
          <p:nvPr/>
        </p:nvSpPr>
        <p:spPr>
          <a:xfrm>
            <a:off x="262175" y="6632575"/>
            <a:ext cx="4560000" cy="12276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935"/>
              <a:buNone/>
            </a:pPr>
            <a:r>
              <a:rPr lang="en" sz="1230">
                <a:solidFill>
                  <a:schemeClr val="dk2"/>
                </a:solidFill>
              </a:rPr>
              <a:t>This zine was created mostly by Holly Wilson, Lex Turnbull, and Hanson Coleman (cover art!)  in July 2024 in Brooklyn, Atlanta, and Rhode Island, but let’s call the pub location NYC and give it a CC0 license. Please hold Jenna Freedman responsible for any parts of the zine you have issues with. </a:t>
            </a:r>
            <a:endParaRPr sz="1230">
              <a:solidFill>
                <a:schemeClr val="dk2"/>
              </a:solidFill>
            </a:endParaRPr>
          </a:p>
        </p:txBody>
      </p:sp>
      <p:sp>
        <p:nvSpPr>
          <p:cNvPr id="104" name="Google Shape;104;p26"/>
          <p:cNvSpPr/>
          <p:nvPr/>
        </p:nvSpPr>
        <p:spPr>
          <a:xfrm>
            <a:off x="35275" y="74253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26"/>
          <p:cNvSpPr txBox="1"/>
          <p:nvPr/>
        </p:nvSpPr>
        <p:spPr>
          <a:xfrm>
            <a:off x="70975" y="7464775"/>
            <a:ext cx="223500" cy="2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2</a:t>
            </a:r>
            <a:endParaRPr sz="800">
              <a:solidFill>
                <a:schemeClr val="dk2"/>
              </a:solidFill>
              <a:latin typeface="Roboto Mono"/>
              <a:ea typeface="Roboto Mono"/>
              <a:cs typeface="Roboto Mono"/>
              <a:sym typeface="Roboto Mono"/>
            </a:endParaRPr>
          </a:p>
        </p:txBody>
      </p:sp>
      <p:sp>
        <p:nvSpPr>
          <p:cNvPr id="106" name="Google Shape;106;p26"/>
          <p:cNvSpPr txBox="1"/>
          <p:nvPr/>
        </p:nvSpPr>
        <p:spPr>
          <a:xfrm>
            <a:off x="4398300" y="7273400"/>
            <a:ext cx="3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endParaRPr/>
          </a:p>
        </p:txBody>
      </p:sp>
      <p:pic>
        <p:nvPicPr>
          <p:cNvPr id="107" name="Google Shape;107;p26"/>
          <p:cNvPicPr preferRelativeResize="0"/>
          <p:nvPr/>
        </p:nvPicPr>
        <p:blipFill>
          <a:blip r:embed="rId3">
            <a:alphaModFix/>
          </a:blip>
          <a:stretch>
            <a:fillRect/>
          </a:stretch>
        </p:blipFill>
        <p:spPr>
          <a:xfrm flipH="1" rot="1987588">
            <a:off x="-338176" y="636460"/>
            <a:ext cx="2164075" cy="1166055"/>
          </a:xfrm>
          <a:prstGeom prst="rect">
            <a:avLst/>
          </a:prstGeom>
          <a:noFill/>
          <a:ln>
            <a:noFill/>
          </a:ln>
        </p:spPr>
      </p:pic>
      <p:pic>
        <p:nvPicPr>
          <p:cNvPr id="108" name="Google Shape;108;p26"/>
          <p:cNvPicPr preferRelativeResize="0"/>
          <p:nvPr/>
        </p:nvPicPr>
        <p:blipFill>
          <a:blip r:embed="rId4">
            <a:alphaModFix/>
          </a:blip>
          <a:stretch>
            <a:fillRect/>
          </a:stretch>
        </p:blipFill>
        <p:spPr>
          <a:xfrm>
            <a:off x="3643134" y="1302200"/>
            <a:ext cx="1214590" cy="400200"/>
          </a:xfrm>
          <a:prstGeom prst="rect">
            <a:avLst/>
          </a:prstGeom>
          <a:noFill/>
          <a:ln>
            <a:noFill/>
          </a:ln>
        </p:spPr>
      </p:pic>
      <p:sp>
        <p:nvSpPr>
          <p:cNvPr id="109" name="Google Shape;109;p26"/>
          <p:cNvSpPr txBox="1"/>
          <p:nvPr/>
        </p:nvSpPr>
        <p:spPr>
          <a:xfrm>
            <a:off x="370125" y="3811800"/>
            <a:ext cx="2449500" cy="2820900"/>
          </a:xfrm>
          <a:prstGeom prst="rect">
            <a:avLst/>
          </a:prstGeom>
          <a:solidFill>
            <a:srgbClr val="FFFEFE"/>
          </a:solidFill>
          <a:ln>
            <a:noFill/>
          </a:ln>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217">
                <a:solidFill>
                  <a:srgbClr val="373737"/>
                </a:solidFill>
              </a:rPr>
              <a:t>We are beyond grateful to the following folks at NYU: </a:t>
            </a:r>
            <a:endParaRPr sz="1217">
              <a:solidFill>
                <a:srgbClr val="373737"/>
              </a:solidFill>
              <a:latin typeface="Roboto"/>
              <a:ea typeface="Roboto"/>
              <a:cs typeface="Roboto"/>
              <a:sym typeface="Roboto"/>
            </a:endParaRPr>
          </a:p>
          <a:p>
            <a:pPr indent="0" lvl="0" marL="0" rtl="0" algn="l">
              <a:spcBef>
                <a:spcPts val="0"/>
              </a:spcBef>
              <a:spcAft>
                <a:spcPts val="0"/>
              </a:spcAft>
              <a:buNone/>
            </a:pPr>
            <a:r>
              <a:t/>
            </a:r>
            <a:endParaRPr sz="1217">
              <a:solidFill>
                <a:srgbClr val="373737"/>
              </a:solidFill>
              <a:latin typeface="Roboto"/>
              <a:ea typeface="Roboto"/>
              <a:cs typeface="Roboto"/>
              <a:sym typeface="Roboto"/>
            </a:endParaRPr>
          </a:p>
          <a:p>
            <a:pPr indent="0" lvl="0" marL="0" rtl="0" algn="l">
              <a:spcBef>
                <a:spcPts val="0"/>
              </a:spcBef>
              <a:spcAft>
                <a:spcPts val="0"/>
              </a:spcAft>
              <a:buNone/>
            </a:pPr>
            <a:r>
              <a:rPr lang="en" sz="1217">
                <a:solidFill>
                  <a:srgbClr val="373737"/>
                </a:solidFill>
                <a:latin typeface="Roboto"/>
                <a:ea typeface="Roboto"/>
                <a:cs typeface="Roboto"/>
                <a:sym typeface="Roboto"/>
              </a:rPr>
              <a:t>External Engagement Team, Endpoint Computing Services, and Libraries' Senior Leadership have been super helpful and supportive, and they provided financial backing with coordinating:</a:t>
            </a:r>
            <a:endParaRPr sz="1217">
              <a:solidFill>
                <a:srgbClr val="373737"/>
              </a:solidFill>
              <a:latin typeface="Roboto"/>
              <a:ea typeface="Roboto"/>
              <a:cs typeface="Roboto"/>
              <a:sym typeface="Roboto"/>
            </a:endParaRPr>
          </a:p>
          <a:p>
            <a:pPr indent="0" lvl="0" marL="0" rtl="0" algn="l">
              <a:spcBef>
                <a:spcPts val="0"/>
              </a:spcBef>
              <a:spcAft>
                <a:spcPts val="0"/>
              </a:spcAft>
              <a:buNone/>
            </a:pPr>
            <a:r>
              <a:t/>
            </a:r>
            <a:endParaRPr sz="1100">
              <a:solidFill>
                <a:srgbClr val="373737"/>
              </a:solidFill>
              <a:latin typeface="Roboto"/>
              <a:ea typeface="Roboto"/>
              <a:cs typeface="Roboto"/>
              <a:sym typeface="Roboto"/>
            </a:endParaRPr>
          </a:p>
          <a:p>
            <a:pPr indent="0" lvl="0" marL="0" rtl="0" algn="l">
              <a:spcBef>
                <a:spcPts val="0"/>
              </a:spcBef>
              <a:spcAft>
                <a:spcPts val="0"/>
              </a:spcAft>
              <a:buClr>
                <a:schemeClr val="dk1"/>
              </a:buClr>
              <a:buSzPct val="91051"/>
              <a:buFont typeface="Arial"/>
              <a:buNone/>
            </a:pPr>
            <a:r>
              <a:rPr lang="en" sz="1208">
                <a:solidFill>
                  <a:srgbClr val="373737"/>
                </a:solidFill>
                <a:latin typeface="Roboto"/>
                <a:ea typeface="Roboto"/>
                <a:cs typeface="Roboto"/>
                <a:sym typeface="Roboto"/>
              </a:rPr>
              <a:t>- Reserving spaces</a:t>
            </a:r>
            <a:endParaRPr sz="1208">
              <a:solidFill>
                <a:srgbClr val="373737"/>
              </a:solidFill>
              <a:latin typeface="Roboto"/>
              <a:ea typeface="Roboto"/>
              <a:cs typeface="Roboto"/>
              <a:sym typeface="Roboto"/>
            </a:endParaRPr>
          </a:p>
          <a:p>
            <a:pPr indent="0" lvl="0" marL="0" rtl="0" algn="l">
              <a:spcBef>
                <a:spcPts val="0"/>
              </a:spcBef>
              <a:spcAft>
                <a:spcPts val="0"/>
              </a:spcAft>
              <a:buClr>
                <a:schemeClr val="dk1"/>
              </a:buClr>
              <a:buSzPct val="91051"/>
              <a:buFont typeface="Arial"/>
              <a:buNone/>
            </a:pPr>
            <a:r>
              <a:rPr lang="en" sz="1208">
                <a:solidFill>
                  <a:srgbClr val="373737"/>
                </a:solidFill>
                <a:latin typeface="Roboto"/>
                <a:ea typeface="Roboto"/>
                <a:cs typeface="Roboto"/>
                <a:sym typeface="Roboto"/>
              </a:rPr>
              <a:t>- Catering</a:t>
            </a:r>
            <a:endParaRPr sz="1208">
              <a:solidFill>
                <a:srgbClr val="373737"/>
              </a:solidFill>
              <a:latin typeface="Roboto"/>
              <a:ea typeface="Roboto"/>
              <a:cs typeface="Roboto"/>
              <a:sym typeface="Roboto"/>
            </a:endParaRPr>
          </a:p>
          <a:p>
            <a:pPr indent="0" lvl="0" marL="0" rtl="0" algn="l">
              <a:spcBef>
                <a:spcPts val="0"/>
              </a:spcBef>
              <a:spcAft>
                <a:spcPts val="0"/>
              </a:spcAft>
              <a:buClr>
                <a:schemeClr val="dk1"/>
              </a:buClr>
              <a:buSzPct val="91051"/>
              <a:buFont typeface="Arial"/>
              <a:buNone/>
            </a:pPr>
            <a:r>
              <a:rPr lang="en" sz="1208">
                <a:solidFill>
                  <a:srgbClr val="373737"/>
                </a:solidFill>
                <a:latin typeface="Roboto"/>
                <a:ea typeface="Roboto"/>
                <a:cs typeface="Roboto"/>
                <a:sym typeface="Roboto"/>
              </a:rPr>
              <a:t>- Classroom Technology &amp; Wifi (special shoutout to Endpoint Computing Services and Campus Media)</a:t>
            </a:r>
            <a:endParaRPr sz="1208">
              <a:solidFill>
                <a:srgbClr val="373737"/>
              </a:solidFill>
              <a:latin typeface="Roboto"/>
              <a:ea typeface="Roboto"/>
              <a:cs typeface="Roboto"/>
              <a:sym typeface="Roboto"/>
            </a:endParaRPr>
          </a:p>
          <a:p>
            <a:pPr indent="0" lvl="0" marL="0" rtl="0" algn="l">
              <a:spcBef>
                <a:spcPts val="0"/>
              </a:spcBef>
              <a:spcAft>
                <a:spcPts val="0"/>
              </a:spcAft>
              <a:buClr>
                <a:schemeClr val="dk1"/>
              </a:buClr>
              <a:buSzPct val="91051"/>
              <a:buFont typeface="Arial"/>
              <a:buNone/>
            </a:pPr>
            <a:r>
              <a:rPr lang="en" sz="1208">
                <a:solidFill>
                  <a:srgbClr val="373737"/>
                </a:solidFill>
                <a:latin typeface="Roboto"/>
                <a:ea typeface="Roboto"/>
                <a:cs typeface="Roboto"/>
                <a:sym typeface="Roboto"/>
              </a:rPr>
              <a:t>- CART &amp; accessibility support</a:t>
            </a:r>
            <a:endParaRPr sz="1208">
              <a:solidFill>
                <a:srgbClr val="373737"/>
              </a:solidFill>
              <a:latin typeface="Roboto"/>
              <a:ea typeface="Roboto"/>
              <a:cs typeface="Roboto"/>
              <a:sym typeface="Roboto"/>
            </a:endParaRPr>
          </a:p>
          <a:p>
            <a:pPr indent="0" lvl="0" marL="0" rtl="0" algn="l">
              <a:spcBef>
                <a:spcPts val="0"/>
              </a:spcBef>
              <a:spcAft>
                <a:spcPts val="0"/>
              </a:spcAft>
              <a:buClr>
                <a:schemeClr val="dk1"/>
              </a:buClr>
              <a:buSzPct val="91051"/>
              <a:buFont typeface="Arial"/>
              <a:buNone/>
            </a:pPr>
            <a:r>
              <a:rPr lang="en" sz="1208">
                <a:solidFill>
                  <a:srgbClr val="373737"/>
                </a:solidFill>
                <a:latin typeface="Roboto"/>
                <a:ea typeface="Roboto"/>
                <a:cs typeface="Roboto"/>
                <a:sym typeface="Roboto"/>
              </a:rPr>
              <a:t>- Facilities maintenance and cleanup</a:t>
            </a:r>
            <a:endParaRPr sz="1208">
              <a:solidFill>
                <a:srgbClr val="373737"/>
              </a:solidFill>
              <a:latin typeface="Roboto"/>
              <a:ea typeface="Roboto"/>
              <a:cs typeface="Roboto"/>
              <a:sym typeface="Roboto"/>
            </a:endParaRPr>
          </a:p>
          <a:p>
            <a:pPr indent="0" lvl="0" marL="0" rtl="0" algn="l">
              <a:spcBef>
                <a:spcPts val="0"/>
              </a:spcBef>
              <a:spcAft>
                <a:spcPts val="0"/>
              </a:spcAft>
              <a:buClr>
                <a:schemeClr val="dk1"/>
              </a:buClr>
              <a:buSzPct val="91051"/>
              <a:buFont typeface="Arial"/>
              <a:buNone/>
            </a:pPr>
            <a:r>
              <a:rPr lang="en" sz="1208">
                <a:solidFill>
                  <a:srgbClr val="373737"/>
                </a:solidFill>
                <a:latin typeface="Roboto"/>
                <a:ea typeface="Roboto"/>
                <a:cs typeface="Roboto"/>
                <a:sym typeface="Roboto"/>
              </a:rPr>
              <a:t>- Housing payment and coordination</a:t>
            </a:r>
            <a:endParaRPr sz="1208">
              <a:solidFill>
                <a:srgbClr val="373737"/>
              </a:solidFill>
              <a:latin typeface="Roboto"/>
              <a:ea typeface="Roboto"/>
              <a:cs typeface="Roboto"/>
              <a:sym typeface="Roboto"/>
            </a:endParaRPr>
          </a:p>
          <a:p>
            <a:pPr indent="0" lvl="0" marL="0" rtl="0" algn="l">
              <a:spcBef>
                <a:spcPts val="0"/>
              </a:spcBef>
              <a:spcAft>
                <a:spcPts val="0"/>
              </a:spcAft>
              <a:buNone/>
            </a:pPr>
            <a:r>
              <a:rPr lang="en" sz="1208">
                <a:solidFill>
                  <a:srgbClr val="373737"/>
                </a:solidFill>
                <a:latin typeface="Roboto"/>
                <a:ea typeface="Roboto"/>
                <a:cs typeface="Roboto"/>
                <a:sym typeface="Roboto"/>
              </a:rPr>
              <a:t>- And many other little things over the last nine months of planning!</a:t>
            </a:r>
            <a:endParaRPr sz="1508">
              <a:solidFill>
                <a:srgbClr val="373737"/>
              </a:solidFill>
            </a:endParaRPr>
          </a:p>
        </p:txBody>
      </p:sp>
      <p:sp>
        <p:nvSpPr>
          <p:cNvPr id="110" name="Google Shape;110;p26"/>
          <p:cNvSpPr txBox="1"/>
          <p:nvPr/>
        </p:nvSpPr>
        <p:spPr>
          <a:xfrm>
            <a:off x="2049225" y="1097650"/>
            <a:ext cx="1287300" cy="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a:t>
            </a:r>
            <a:r>
              <a:rPr b="1" lang="en" sz="1600">
                <a:solidFill>
                  <a:schemeClr val="dk2"/>
                </a:solidFill>
              </a:rPr>
              <a:t>ZLuC2024</a:t>
            </a:r>
            <a:endParaRPr b="1" sz="1600">
              <a:solidFill>
                <a:schemeClr val="dk2"/>
              </a:solidFill>
            </a:endParaRPr>
          </a:p>
          <a:p>
            <a:pPr indent="0" lvl="0" marL="0" rtl="0" algn="l">
              <a:spcBef>
                <a:spcPts val="0"/>
              </a:spcBef>
              <a:spcAft>
                <a:spcPts val="0"/>
              </a:spcAft>
              <a:buNone/>
            </a:pPr>
            <a:r>
              <a:rPr b="1" lang="en" sz="1600">
                <a:solidFill>
                  <a:schemeClr val="dk2"/>
                </a:solidFill>
              </a:rPr>
              <a:t>@zineluc</a:t>
            </a:r>
            <a:endParaRPr b="1" sz="1600">
              <a:solidFill>
                <a:schemeClr val="dk2"/>
              </a:solidFill>
            </a:endParaRPr>
          </a:p>
        </p:txBody>
      </p:sp>
      <p:sp>
        <p:nvSpPr>
          <p:cNvPr id="111" name="Google Shape;111;p26"/>
          <p:cNvSpPr txBox="1"/>
          <p:nvPr/>
        </p:nvSpPr>
        <p:spPr>
          <a:xfrm>
            <a:off x="134250" y="126350"/>
            <a:ext cx="4760700" cy="1108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 sz="6000">
                <a:solidFill>
                  <a:schemeClr val="dk1"/>
                </a:solidFill>
                <a:latin typeface="Balsamiq Sans"/>
                <a:ea typeface="Balsamiq Sans"/>
                <a:cs typeface="Balsamiq Sans"/>
                <a:sym typeface="Balsamiq Sans"/>
              </a:rPr>
              <a:t>Welcome</a:t>
            </a:r>
            <a:endParaRPr sz="6000">
              <a:solidFill>
                <a:schemeClr val="dk1"/>
              </a:solidFill>
              <a:latin typeface="Balsamiq Sans"/>
              <a:ea typeface="Balsamiq Sans"/>
              <a:cs typeface="Balsamiq Sans"/>
              <a:sym typeface="Balsamiq Sans"/>
            </a:endParaRPr>
          </a:p>
        </p:txBody>
      </p:sp>
      <p:sp>
        <p:nvSpPr>
          <p:cNvPr id="112" name="Google Shape;112;p26"/>
          <p:cNvSpPr txBox="1"/>
          <p:nvPr/>
        </p:nvSpPr>
        <p:spPr>
          <a:xfrm>
            <a:off x="370125" y="1815250"/>
            <a:ext cx="4379700" cy="1883700"/>
          </a:xfrm>
          <a:prstGeom prst="rect">
            <a:avLst/>
          </a:prstGeom>
          <a:solidFill>
            <a:srgbClr val="FFFEF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22222"/>
                </a:solidFill>
              </a:rPr>
              <a:t>Dear You, </a:t>
            </a:r>
            <a:br>
              <a:rPr lang="en" sz="1200">
                <a:solidFill>
                  <a:srgbClr val="222222"/>
                </a:solidFill>
              </a:rPr>
            </a:br>
            <a:endParaRPr sz="400">
              <a:solidFill>
                <a:srgbClr val="222222"/>
              </a:solidFill>
            </a:endParaRPr>
          </a:p>
          <a:p>
            <a:pPr indent="0" lvl="0" marL="0" rtl="0" algn="l">
              <a:spcBef>
                <a:spcPts val="0"/>
              </a:spcBef>
              <a:spcAft>
                <a:spcPts val="0"/>
              </a:spcAft>
              <a:buNone/>
            </a:pPr>
            <a:r>
              <a:rPr lang="en" sz="1200">
                <a:solidFill>
                  <a:srgbClr val="222222"/>
                </a:solidFill>
              </a:rPr>
              <a:t>Thanks for attending Zine L</a:t>
            </a:r>
            <a:r>
              <a:rPr lang="en" sz="1200">
                <a:solidFill>
                  <a:srgbClr val="222222"/>
                </a:solidFill>
              </a:rPr>
              <a:t>ibrarians Unconference 2024. It turns out that organizing an unconference is hard. Who knew? But it’s also fun, and it’s made all the more so when you have dream collaborators. Gina, Lauren, and Jenna ended nearly every meeting with a virtual group hug. The six working groups (social media, tech, extracurriculars, travel grant, programming, and accessibility) were also exceptional collaborators. xo Jenna, Gina, and Lauren</a:t>
            </a:r>
            <a:endParaRPr sz="1200">
              <a:solidFill>
                <a:srgbClr val="222222"/>
              </a:solidFill>
            </a:endParaRPr>
          </a:p>
        </p:txBody>
      </p:sp>
      <p:pic>
        <p:nvPicPr>
          <p:cNvPr id="113" name="Google Shape;113;p26"/>
          <p:cNvPicPr preferRelativeResize="0"/>
          <p:nvPr/>
        </p:nvPicPr>
        <p:blipFill>
          <a:blip r:embed="rId5">
            <a:alphaModFix/>
          </a:blip>
          <a:stretch>
            <a:fillRect/>
          </a:stretch>
        </p:blipFill>
        <p:spPr>
          <a:xfrm rot="2267725">
            <a:off x="3084261" y="4526233"/>
            <a:ext cx="431699" cy="449684"/>
          </a:xfrm>
          <a:prstGeom prst="rect">
            <a:avLst/>
          </a:prstGeom>
          <a:noFill/>
          <a:ln cap="flat" cmpd="sng" w="19050">
            <a:solidFill>
              <a:schemeClr val="dk2"/>
            </a:solidFill>
            <a:prstDash val="solid"/>
            <a:round/>
            <a:headEnd len="sm" w="sm" type="none"/>
            <a:tailEnd len="sm" w="sm" type="none"/>
          </a:ln>
        </p:spPr>
      </p:pic>
      <p:pic>
        <p:nvPicPr>
          <p:cNvPr id="114" name="Google Shape;114;p26"/>
          <p:cNvPicPr preferRelativeResize="0"/>
          <p:nvPr/>
        </p:nvPicPr>
        <p:blipFill>
          <a:blip r:embed="rId6">
            <a:alphaModFix/>
          </a:blip>
          <a:stretch>
            <a:fillRect/>
          </a:stretch>
        </p:blipFill>
        <p:spPr>
          <a:xfrm>
            <a:off x="3036975" y="5210950"/>
            <a:ext cx="526275" cy="526275"/>
          </a:xfrm>
          <a:prstGeom prst="rect">
            <a:avLst/>
          </a:prstGeom>
          <a:noFill/>
          <a:ln>
            <a:noFill/>
          </a:ln>
        </p:spPr>
      </p:pic>
      <p:pic>
        <p:nvPicPr>
          <p:cNvPr id="115" name="Google Shape;115;p26"/>
          <p:cNvPicPr preferRelativeResize="0"/>
          <p:nvPr/>
        </p:nvPicPr>
        <p:blipFill>
          <a:blip r:embed="rId7">
            <a:alphaModFix/>
          </a:blip>
          <a:stretch>
            <a:fillRect/>
          </a:stretch>
        </p:blipFill>
        <p:spPr>
          <a:xfrm>
            <a:off x="2991750" y="5887150"/>
            <a:ext cx="616725" cy="616748"/>
          </a:xfrm>
          <a:prstGeom prst="rect">
            <a:avLst/>
          </a:prstGeom>
          <a:noFill/>
          <a:ln>
            <a:noFill/>
          </a:ln>
        </p:spPr>
      </p:pic>
      <p:sp>
        <p:nvSpPr>
          <p:cNvPr id="116" name="Google Shape;116;p26"/>
          <p:cNvSpPr txBox="1"/>
          <p:nvPr/>
        </p:nvSpPr>
        <p:spPr>
          <a:xfrm>
            <a:off x="3608475" y="4652888"/>
            <a:ext cx="1079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chemeClr val="lt1"/>
                </a:highlight>
              </a:rPr>
              <a:t>Photos okay</a:t>
            </a:r>
            <a:endParaRPr sz="1200">
              <a:solidFill>
                <a:schemeClr val="dk1"/>
              </a:solidFill>
              <a:highlight>
                <a:schemeClr val="lt1"/>
              </a:highlight>
            </a:endParaRPr>
          </a:p>
        </p:txBody>
      </p:sp>
      <p:sp>
        <p:nvSpPr>
          <p:cNvPr id="117" name="Google Shape;117;p26"/>
          <p:cNvSpPr txBox="1"/>
          <p:nvPr/>
        </p:nvSpPr>
        <p:spPr>
          <a:xfrm>
            <a:off x="3608475" y="5324163"/>
            <a:ext cx="1079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chemeClr val="lt1"/>
                </a:highlight>
              </a:rPr>
              <a:t>Ask first</a:t>
            </a:r>
            <a:endParaRPr sz="1200">
              <a:solidFill>
                <a:schemeClr val="dk1"/>
              </a:solidFill>
              <a:highlight>
                <a:schemeClr val="lt1"/>
              </a:highlight>
            </a:endParaRPr>
          </a:p>
        </p:txBody>
      </p:sp>
      <p:sp>
        <p:nvSpPr>
          <p:cNvPr id="118" name="Google Shape;118;p26"/>
          <p:cNvSpPr txBox="1"/>
          <p:nvPr/>
        </p:nvSpPr>
        <p:spPr>
          <a:xfrm>
            <a:off x="3628200" y="5978375"/>
            <a:ext cx="1079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chemeClr val="lt1"/>
                </a:highlight>
              </a:rPr>
              <a:t>No photos</a:t>
            </a:r>
            <a:endParaRPr sz="1200">
              <a:solidFill>
                <a:schemeClr val="dk1"/>
              </a:solidFill>
              <a:highlight>
                <a:schemeClr val="lt1"/>
              </a:highlight>
            </a:endParaRPr>
          </a:p>
        </p:txBody>
      </p:sp>
      <p:sp>
        <p:nvSpPr>
          <p:cNvPr id="119" name="Google Shape;119;p26"/>
          <p:cNvSpPr txBox="1"/>
          <p:nvPr/>
        </p:nvSpPr>
        <p:spPr>
          <a:xfrm>
            <a:off x="3184125" y="3730895"/>
            <a:ext cx="16194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chemeClr val="lt1"/>
                </a:highlight>
              </a:rPr>
              <a:t>Photo Policy</a:t>
            </a:r>
            <a:endParaRPr sz="1800">
              <a:solidFill>
                <a:schemeClr val="dk2"/>
              </a:solidFill>
              <a:highlight>
                <a:schemeClr val="lt1"/>
              </a:highlight>
            </a:endParaRPr>
          </a:p>
          <a:p>
            <a:pPr indent="0" lvl="0" marL="0" rtl="0" algn="l">
              <a:spcBef>
                <a:spcPts val="0"/>
              </a:spcBef>
              <a:spcAft>
                <a:spcPts val="0"/>
              </a:spcAft>
              <a:buNone/>
            </a:pPr>
            <a:r>
              <a:rPr lang="en" sz="1200">
                <a:solidFill>
                  <a:schemeClr val="dk2"/>
                </a:solidFill>
                <a:highlight>
                  <a:schemeClr val="lt1"/>
                </a:highlight>
              </a:rPr>
              <a:t>Lanyards will tell you</a:t>
            </a:r>
            <a:endParaRPr sz="1200">
              <a:solidFill>
                <a:schemeClr val="dk2"/>
              </a:solidFill>
              <a:highlight>
                <a:schemeClr val="lt1"/>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4"/>
          <p:cNvSpPr txBox="1"/>
          <p:nvPr>
            <p:ph type="title"/>
          </p:nvPr>
        </p:nvSpPr>
        <p:spPr>
          <a:xfrm>
            <a:off x="211050" y="447001"/>
            <a:ext cx="4607100" cy="693300"/>
          </a:xfrm>
          <a:prstGeom prst="rect">
            <a:avLst/>
          </a:prstGeom>
          <a:solidFill>
            <a:schemeClr val="lt1"/>
          </a:solidFill>
          <a:ln cap="flat" cmpd="sng" w="38100">
            <a:solidFill>
              <a:srgbClr val="000000"/>
            </a:solidFill>
            <a:prstDash val="lgDashDot"/>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en" sz="2400">
                <a:latin typeface="Comic Sans MS"/>
                <a:ea typeface="Comic Sans MS"/>
                <a:cs typeface="Comic Sans MS"/>
                <a:sym typeface="Comic Sans MS"/>
              </a:rPr>
              <a:t>     </a:t>
            </a:r>
            <a:r>
              <a:rPr lang="en" sz="2400">
                <a:latin typeface="Comic Sans MS"/>
                <a:ea typeface="Comic Sans MS"/>
                <a:cs typeface="Comic Sans MS"/>
                <a:sym typeface="Comic Sans MS"/>
              </a:rPr>
              <a:t>ZLuC 2024 MadLibs</a:t>
            </a:r>
            <a:endParaRPr sz="2400">
              <a:latin typeface="Comic Sans MS"/>
              <a:ea typeface="Comic Sans MS"/>
              <a:cs typeface="Comic Sans MS"/>
              <a:sym typeface="Comic Sans MS"/>
            </a:endParaRPr>
          </a:p>
        </p:txBody>
      </p:sp>
      <p:sp>
        <p:nvSpPr>
          <p:cNvPr id="324" name="Google Shape;324;p44"/>
          <p:cNvSpPr txBox="1"/>
          <p:nvPr>
            <p:ph idx="1" type="body"/>
          </p:nvPr>
        </p:nvSpPr>
        <p:spPr>
          <a:xfrm>
            <a:off x="250775" y="3919573"/>
            <a:ext cx="4527600" cy="35820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So, I’m attending the </a:t>
            </a:r>
            <a:r>
              <a:rPr lang="en" sz="1200" u="sng">
                <a:solidFill>
                  <a:schemeClr val="dk1"/>
                </a:solidFill>
                <a:latin typeface="Roboto Mono"/>
                <a:ea typeface="Roboto Mono"/>
                <a:cs typeface="Roboto Mono"/>
                <a:sym typeface="Roboto Mono"/>
              </a:rPr>
              <a:t>1       </a:t>
            </a:r>
            <a:r>
              <a:rPr lang="en" sz="1200">
                <a:solidFill>
                  <a:schemeClr val="dk1"/>
                </a:solidFill>
                <a:latin typeface="Roboto Mono"/>
                <a:ea typeface="Roboto Mono"/>
                <a:cs typeface="Roboto Mono"/>
                <a:sym typeface="Roboto Mono"/>
              </a:rPr>
              <a:t> Zine </a:t>
            </a:r>
            <a:r>
              <a:rPr lang="en" sz="1200">
                <a:solidFill>
                  <a:schemeClr val="dk1"/>
                </a:solidFill>
                <a:latin typeface="Roboto Mono"/>
                <a:ea typeface="Roboto Mono"/>
                <a:cs typeface="Roboto Mono"/>
                <a:sym typeface="Roboto Mono"/>
              </a:rPr>
              <a:t>Librarians</a:t>
            </a:r>
            <a:r>
              <a:rPr lang="en" sz="1200">
                <a:solidFill>
                  <a:schemeClr val="dk1"/>
                </a:solidFill>
                <a:latin typeface="Roboto Mono"/>
                <a:ea typeface="Roboto Mono"/>
                <a:cs typeface="Roboto Mono"/>
                <a:sym typeface="Roboto Mono"/>
              </a:rPr>
              <a:t> unConference in </a:t>
            </a:r>
            <a:r>
              <a:rPr lang="en" sz="1200" u="sng">
                <a:solidFill>
                  <a:schemeClr val="dk1"/>
                </a:solidFill>
                <a:latin typeface="Roboto Mono"/>
                <a:ea typeface="Roboto Mono"/>
                <a:cs typeface="Roboto Mono"/>
                <a:sym typeface="Roboto Mono"/>
              </a:rPr>
              <a:t>2      .</a:t>
            </a:r>
            <a:r>
              <a:rPr lang="en" sz="1200">
                <a:solidFill>
                  <a:schemeClr val="dk1"/>
                </a:solidFill>
                <a:latin typeface="Roboto Mono"/>
                <a:ea typeface="Roboto Mono"/>
                <a:cs typeface="Roboto Mono"/>
                <a:sym typeface="Roboto Mono"/>
              </a:rPr>
              <a:t> I’m feeling </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200" u="sng">
                <a:solidFill>
                  <a:schemeClr val="dk1"/>
                </a:solidFill>
                <a:latin typeface="Roboto Mono"/>
                <a:ea typeface="Roboto Mono"/>
                <a:cs typeface="Roboto Mono"/>
                <a:sym typeface="Roboto Mono"/>
              </a:rPr>
              <a:t>3         </a:t>
            </a:r>
            <a:r>
              <a:rPr lang="en" sz="1200">
                <a:solidFill>
                  <a:schemeClr val="dk1"/>
                </a:solidFill>
                <a:latin typeface="Roboto Mono"/>
                <a:ea typeface="Roboto Mono"/>
                <a:cs typeface="Roboto Mono"/>
                <a:sym typeface="Roboto Mono"/>
              </a:rPr>
              <a:t>and </a:t>
            </a:r>
            <a:r>
              <a:rPr lang="en" sz="1200" u="sng">
                <a:solidFill>
                  <a:schemeClr val="dk1"/>
                </a:solidFill>
                <a:latin typeface="Roboto Mono"/>
                <a:ea typeface="Roboto Mono"/>
                <a:cs typeface="Roboto Mono"/>
                <a:sym typeface="Roboto Mono"/>
              </a:rPr>
              <a:t>4       </a:t>
            </a:r>
            <a:r>
              <a:rPr lang="en" sz="1200">
                <a:solidFill>
                  <a:schemeClr val="dk1"/>
                </a:solidFill>
                <a:latin typeface="Roboto Mono"/>
                <a:ea typeface="Roboto Mono"/>
                <a:cs typeface="Roboto Mono"/>
                <a:sym typeface="Roboto Mono"/>
              </a:rPr>
              <a:t>, and hoping to meet some </a:t>
            </a:r>
            <a:r>
              <a:rPr lang="en" sz="1200" u="sng">
                <a:solidFill>
                  <a:schemeClr val="dk1"/>
                </a:solidFill>
                <a:latin typeface="Roboto Mono"/>
                <a:ea typeface="Roboto Mono"/>
                <a:cs typeface="Roboto Mono"/>
                <a:sym typeface="Roboto Mono"/>
              </a:rPr>
              <a:t>5      </a:t>
            </a:r>
            <a:r>
              <a:rPr lang="en" sz="1200">
                <a:solidFill>
                  <a:schemeClr val="dk1"/>
                </a:solidFill>
                <a:latin typeface="Roboto Mono"/>
                <a:ea typeface="Roboto Mono"/>
                <a:cs typeface="Roboto Mono"/>
                <a:sym typeface="Roboto Mono"/>
              </a:rPr>
              <a:t> </a:t>
            </a:r>
            <a:r>
              <a:rPr lang="en" sz="1200" u="sng">
                <a:solidFill>
                  <a:schemeClr val="dk1"/>
                </a:solidFill>
                <a:latin typeface="Roboto Mono"/>
                <a:ea typeface="Roboto Mono"/>
                <a:cs typeface="Roboto Mono"/>
                <a:sym typeface="Roboto Mono"/>
              </a:rPr>
              <a:t>6        </a:t>
            </a:r>
            <a:r>
              <a:rPr lang="en" sz="1200">
                <a:solidFill>
                  <a:schemeClr val="dk1"/>
                </a:solidFill>
                <a:latin typeface="Roboto Mono"/>
                <a:ea typeface="Roboto Mono"/>
                <a:cs typeface="Roboto Mono"/>
                <a:sym typeface="Roboto Mono"/>
              </a:rPr>
              <a:t>s. </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From looking at the </a:t>
            </a:r>
            <a:r>
              <a:rPr lang="en" sz="1200" u="sng">
                <a:solidFill>
                  <a:schemeClr val="dk1"/>
                </a:solidFill>
                <a:latin typeface="Roboto Mono"/>
                <a:ea typeface="Roboto Mono"/>
                <a:cs typeface="Roboto Mono"/>
                <a:sym typeface="Roboto Mono"/>
              </a:rPr>
              <a:t>7     </a:t>
            </a:r>
            <a:r>
              <a:rPr lang="en" sz="1200">
                <a:solidFill>
                  <a:schemeClr val="dk1"/>
                </a:solidFill>
                <a:latin typeface="Roboto Mono"/>
                <a:ea typeface="Roboto Mono"/>
                <a:cs typeface="Roboto Mono"/>
                <a:sym typeface="Roboto Mono"/>
              </a:rPr>
              <a:t> schedule, there is a lot to learn, and I hope I don’t get </a:t>
            </a:r>
            <a:r>
              <a:rPr lang="en" sz="1200" u="sng">
                <a:solidFill>
                  <a:schemeClr val="dk1"/>
                </a:solidFill>
                <a:latin typeface="Roboto Mono"/>
                <a:ea typeface="Roboto Mono"/>
                <a:cs typeface="Roboto Mono"/>
                <a:sym typeface="Roboto Mono"/>
              </a:rPr>
              <a:t>8     </a:t>
            </a:r>
            <a:r>
              <a:rPr lang="en" sz="1200">
                <a:solidFill>
                  <a:schemeClr val="dk1"/>
                </a:solidFill>
                <a:latin typeface="Roboto Mono"/>
                <a:ea typeface="Roboto Mono"/>
                <a:cs typeface="Roboto Mono"/>
                <a:sym typeface="Roboto Mono"/>
              </a:rPr>
              <a:t>. </a:t>
            </a:r>
            <a:endParaRPr sz="1200">
              <a:solidFill>
                <a:schemeClr val="dk1"/>
              </a:solidFill>
              <a:latin typeface="Roboto Mono"/>
              <a:ea typeface="Roboto Mono"/>
              <a:cs typeface="Roboto Mono"/>
              <a:sym typeface="Roboto Mono"/>
            </a:endParaRPr>
          </a:p>
          <a:p>
            <a:pPr indent="0" lvl="0" marL="0" rtl="0" algn="l">
              <a:spcBef>
                <a:spcPts val="0"/>
              </a:spcBef>
              <a:spcAft>
                <a:spcPts val="0"/>
              </a:spcAft>
              <a:buNone/>
            </a:pPr>
            <a:r>
              <a:rPr lang="en" sz="1200">
                <a:solidFill>
                  <a:schemeClr val="dk1"/>
                </a:solidFill>
                <a:latin typeface="Roboto Mono"/>
                <a:ea typeface="Roboto Mono"/>
                <a:cs typeface="Roboto Mono"/>
                <a:sym typeface="Roboto Mono"/>
              </a:rPr>
              <a:t>There are a lot of things to </a:t>
            </a:r>
            <a:r>
              <a:rPr lang="en" sz="1200" u="sng">
                <a:solidFill>
                  <a:schemeClr val="dk1"/>
                </a:solidFill>
                <a:latin typeface="Roboto Mono"/>
                <a:ea typeface="Roboto Mono"/>
                <a:cs typeface="Roboto Mono"/>
                <a:sym typeface="Roboto Mono"/>
              </a:rPr>
              <a:t>9      </a:t>
            </a:r>
            <a:r>
              <a:rPr lang="en" sz="1200">
                <a:solidFill>
                  <a:schemeClr val="dk1"/>
                </a:solidFill>
                <a:latin typeface="Roboto Mono"/>
                <a:ea typeface="Roboto Mono"/>
                <a:cs typeface="Roboto Mono"/>
                <a:sym typeface="Roboto Mono"/>
              </a:rPr>
              <a:t> in NYC, too! In Washington Square Park, people and </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200" u="sng">
                <a:solidFill>
                  <a:schemeClr val="dk1"/>
                </a:solidFill>
                <a:latin typeface="Roboto Mono"/>
                <a:ea typeface="Roboto Mono"/>
                <a:cs typeface="Roboto Mono"/>
                <a:sym typeface="Roboto Mono"/>
              </a:rPr>
              <a:t>10    </a:t>
            </a:r>
            <a:r>
              <a:rPr lang="en" sz="1200">
                <a:solidFill>
                  <a:schemeClr val="dk1"/>
                </a:solidFill>
                <a:latin typeface="Roboto Mono"/>
                <a:ea typeface="Roboto Mono"/>
                <a:cs typeface="Roboto Mono"/>
                <a:sym typeface="Roboto Mono"/>
              </a:rPr>
              <a:t> are </a:t>
            </a:r>
            <a:r>
              <a:rPr lang="en" sz="1200" u="sng">
                <a:solidFill>
                  <a:schemeClr val="dk1"/>
                </a:solidFill>
                <a:latin typeface="Roboto Mono"/>
                <a:ea typeface="Roboto Mono"/>
                <a:cs typeface="Roboto Mono"/>
                <a:sym typeface="Roboto Mono"/>
              </a:rPr>
              <a:t>11     </a:t>
            </a:r>
            <a:r>
              <a:rPr lang="en" sz="1200">
                <a:solidFill>
                  <a:schemeClr val="dk1"/>
                </a:solidFill>
                <a:latin typeface="Roboto Mono"/>
                <a:ea typeface="Roboto Mono"/>
                <a:cs typeface="Roboto Mono"/>
                <a:sym typeface="Roboto Mono"/>
              </a:rPr>
              <a:t>, </a:t>
            </a:r>
            <a:r>
              <a:rPr lang="en" sz="1200" u="sng">
                <a:solidFill>
                  <a:schemeClr val="dk1"/>
                </a:solidFill>
                <a:latin typeface="Roboto Mono"/>
                <a:ea typeface="Roboto Mono"/>
                <a:cs typeface="Roboto Mono"/>
                <a:sym typeface="Roboto Mono"/>
              </a:rPr>
              <a:t>12     </a:t>
            </a:r>
            <a:r>
              <a:rPr lang="en" sz="1200">
                <a:solidFill>
                  <a:schemeClr val="dk1"/>
                </a:solidFill>
                <a:latin typeface="Roboto Mono"/>
                <a:ea typeface="Roboto Mono"/>
                <a:cs typeface="Roboto Mono"/>
                <a:sym typeface="Roboto Mono"/>
              </a:rPr>
              <a:t>, and even </a:t>
            </a:r>
            <a:r>
              <a:rPr lang="en" sz="1200" u="sng">
                <a:solidFill>
                  <a:schemeClr val="dk1"/>
                </a:solidFill>
                <a:latin typeface="Roboto Mono"/>
                <a:ea typeface="Roboto Mono"/>
                <a:cs typeface="Roboto Mono"/>
                <a:sym typeface="Roboto Mono"/>
              </a:rPr>
              <a:t>13    </a:t>
            </a:r>
            <a:r>
              <a:rPr lang="en" sz="1200">
                <a:solidFill>
                  <a:schemeClr val="dk1"/>
                </a:solidFill>
                <a:latin typeface="Roboto Mono"/>
                <a:ea typeface="Roboto Mono"/>
                <a:cs typeface="Roboto Mono"/>
                <a:sym typeface="Roboto Mono"/>
              </a:rPr>
              <a:t>!</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There is a lot of </a:t>
            </a:r>
            <a:r>
              <a:rPr lang="en" sz="1200" u="sng">
                <a:solidFill>
                  <a:schemeClr val="dk1"/>
                </a:solidFill>
                <a:latin typeface="Roboto Mono"/>
                <a:ea typeface="Roboto Mono"/>
                <a:cs typeface="Roboto Mono"/>
                <a:sym typeface="Roboto Mono"/>
              </a:rPr>
              <a:t>14     </a:t>
            </a:r>
            <a:r>
              <a:rPr lang="en" sz="1200">
                <a:solidFill>
                  <a:schemeClr val="dk1"/>
                </a:solidFill>
                <a:latin typeface="Roboto Mono"/>
                <a:ea typeface="Roboto Mono"/>
                <a:cs typeface="Roboto Mono"/>
                <a:sym typeface="Roboto Mono"/>
              </a:rPr>
              <a:t> nature in the park, too, so take a </a:t>
            </a:r>
            <a:r>
              <a:rPr lang="en" sz="1200" u="sng">
                <a:solidFill>
                  <a:schemeClr val="dk1"/>
                </a:solidFill>
                <a:latin typeface="Roboto Mono"/>
                <a:ea typeface="Roboto Mono"/>
                <a:cs typeface="Roboto Mono"/>
                <a:sym typeface="Roboto Mono"/>
              </a:rPr>
              <a:t>15     </a:t>
            </a:r>
            <a:r>
              <a:rPr lang="en" sz="1200">
                <a:solidFill>
                  <a:schemeClr val="dk1"/>
                </a:solidFill>
                <a:latin typeface="Roboto Mono"/>
                <a:ea typeface="Roboto Mono"/>
                <a:cs typeface="Roboto Mono"/>
                <a:sym typeface="Roboto Mono"/>
              </a:rPr>
              <a:t> walk around and see if you can find any </a:t>
            </a:r>
            <a:r>
              <a:rPr lang="en" sz="1200" u="sng">
                <a:solidFill>
                  <a:schemeClr val="dk1"/>
                </a:solidFill>
                <a:latin typeface="Roboto Mono"/>
                <a:ea typeface="Roboto Mono"/>
                <a:cs typeface="Roboto Mono"/>
                <a:sym typeface="Roboto Mono"/>
              </a:rPr>
              <a:t>16     </a:t>
            </a:r>
            <a:r>
              <a:rPr lang="en" sz="1200">
                <a:solidFill>
                  <a:schemeClr val="dk1"/>
                </a:solidFill>
                <a:latin typeface="Roboto Mono"/>
                <a:ea typeface="Roboto Mono"/>
                <a:cs typeface="Roboto Mono"/>
                <a:sym typeface="Roboto Mono"/>
              </a:rPr>
              <a:t> </a:t>
            </a:r>
            <a:r>
              <a:rPr lang="en" sz="1200" u="sng">
                <a:solidFill>
                  <a:schemeClr val="dk1"/>
                </a:solidFill>
                <a:latin typeface="Roboto Mono"/>
                <a:ea typeface="Roboto Mono"/>
                <a:cs typeface="Roboto Mono"/>
                <a:sym typeface="Roboto Mono"/>
              </a:rPr>
              <a:t>17     </a:t>
            </a:r>
            <a:r>
              <a:rPr lang="en" sz="1200">
                <a:solidFill>
                  <a:schemeClr val="dk1"/>
                </a:solidFill>
                <a:latin typeface="Roboto Mono"/>
                <a:ea typeface="Roboto Mono"/>
                <a:cs typeface="Roboto Mono"/>
                <a:sym typeface="Roboto Mono"/>
              </a:rPr>
              <a:t>s. </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When I get back home to </a:t>
            </a:r>
            <a:r>
              <a:rPr lang="en" sz="1200" u="sng">
                <a:solidFill>
                  <a:schemeClr val="dk1"/>
                </a:solidFill>
                <a:latin typeface="Roboto Mono"/>
                <a:ea typeface="Roboto Mono"/>
                <a:cs typeface="Roboto Mono"/>
                <a:sym typeface="Roboto Mono"/>
              </a:rPr>
              <a:t>18     </a:t>
            </a:r>
            <a:r>
              <a:rPr lang="en" sz="1200">
                <a:solidFill>
                  <a:schemeClr val="dk1"/>
                </a:solidFill>
                <a:latin typeface="Roboto Mono"/>
                <a:ea typeface="Roboto Mono"/>
                <a:cs typeface="Roboto Mono"/>
                <a:sym typeface="Roboto Mono"/>
              </a:rPr>
              <a:t>, </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I hope to tell my </a:t>
            </a:r>
            <a:r>
              <a:rPr lang="en" sz="1200" u="sng">
                <a:solidFill>
                  <a:schemeClr val="dk1"/>
                </a:solidFill>
                <a:latin typeface="Roboto Mono"/>
                <a:ea typeface="Roboto Mono"/>
                <a:cs typeface="Roboto Mono"/>
                <a:sym typeface="Roboto Mono"/>
              </a:rPr>
              <a:t>19     </a:t>
            </a:r>
            <a:r>
              <a:rPr lang="en" sz="1200">
                <a:solidFill>
                  <a:schemeClr val="dk1"/>
                </a:solidFill>
                <a:latin typeface="Roboto Mono"/>
                <a:ea typeface="Roboto Mono"/>
                <a:cs typeface="Roboto Mono"/>
                <a:sym typeface="Roboto Mono"/>
              </a:rPr>
              <a:t> friends </a:t>
            </a:r>
            <a:endParaRPr sz="12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Mono"/>
                <a:ea typeface="Roboto Mono"/>
                <a:cs typeface="Roboto Mono"/>
                <a:sym typeface="Roboto Mono"/>
              </a:rPr>
              <a:t>all about the </a:t>
            </a:r>
            <a:br>
              <a:rPr lang="en" sz="1200">
                <a:solidFill>
                  <a:schemeClr val="dk1"/>
                </a:solidFill>
                <a:latin typeface="Roboto Mono"/>
                <a:ea typeface="Roboto Mono"/>
                <a:cs typeface="Roboto Mono"/>
                <a:sym typeface="Roboto Mono"/>
              </a:rPr>
            </a:br>
            <a:r>
              <a:rPr lang="en" sz="1200" u="sng">
                <a:solidFill>
                  <a:schemeClr val="dk1"/>
                </a:solidFill>
                <a:latin typeface="Roboto Mono"/>
                <a:ea typeface="Roboto Mono"/>
                <a:cs typeface="Roboto Mono"/>
                <a:sym typeface="Roboto Mono"/>
              </a:rPr>
              <a:t>20    </a:t>
            </a:r>
            <a:r>
              <a:rPr lang="en" sz="1200">
                <a:solidFill>
                  <a:schemeClr val="dk1"/>
                </a:solidFill>
                <a:latin typeface="Roboto Mono"/>
                <a:ea typeface="Roboto Mono"/>
                <a:cs typeface="Roboto Mono"/>
                <a:sym typeface="Roboto Mono"/>
              </a:rPr>
              <a:t> time I had at ZLuC 2024!</a:t>
            </a:r>
            <a:endParaRPr sz="1900">
              <a:latin typeface="Roboto Mono"/>
              <a:ea typeface="Roboto Mono"/>
              <a:cs typeface="Roboto Mono"/>
              <a:sym typeface="Roboto Mono"/>
            </a:endParaRPr>
          </a:p>
        </p:txBody>
      </p:sp>
      <p:sp>
        <p:nvSpPr>
          <p:cNvPr id="325" name="Google Shape;325;p44"/>
          <p:cNvSpPr txBox="1"/>
          <p:nvPr/>
        </p:nvSpPr>
        <p:spPr>
          <a:xfrm>
            <a:off x="250775" y="1558263"/>
            <a:ext cx="2263800" cy="21273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 adjective</a:t>
            </a:r>
            <a:r>
              <a:rPr lang="en" sz="1100" u="sng">
                <a:solidFill>
                  <a:schemeClr val="dk1"/>
                </a:solidFill>
              </a:rPr>
              <a:t>  </a:t>
            </a:r>
            <a:endParaRPr sz="11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2 place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3 adjective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4 adjective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5 adjective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6 profession</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7 adjective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8 adjective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9 verb</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10 plural noun</a:t>
            </a:r>
            <a:endParaRPr sz="1800">
              <a:solidFill>
                <a:schemeClr val="dk2"/>
              </a:solidFill>
            </a:endParaRPr>
          </a:p>
        </p:txBody>
      </p:sp>
      <p:cxnSp>
        <p:nvCxnSpPr>
          <p:cNvPr id="326" name="Google Shape;326;p44"/>
          <p:cNvCxnSpPr/>
          <p:nvPr/>
        </p:nvCxnSpPr>
        <p:spPr>
          <a:xfrm>
            <a:off x="1389600" y="1966413"/>
            <a:ext cx="804300" cy="10500"/>
          </a:xfrm>
          <a:prstGeom prst="straightConnector1">
            <a:avLst/>
          </a:prstGeom>
          <a:noFill/>
          <a:ln cap="flat" cmpd="sng" w="9525">
            <a:solidFill>
              <a:schemeClr val="dk2"/>
            </a:solidFill>
            <a:prstDash val="solid"/>
            <a:round/>
            <a:headEnd len="med" w="med" type="none"/>
            <a:tailEnd len="med" w="med" type="none"/>
          </a:ln>
        </p:spPr>
      </p:cxnSp>
      <p:cxnSp>
        <p:nvCxnSpPr>
          <p:cNvPr id="327" name="Google Shape;327;p44"/>
          <p:cNvCxnSpPr/>
          <p:nvPr/>
        </p:nvCxnSpPr>
        <p:spPr>
          <a:xfrm>
            <a:off x="1389600" y="2134300"/>
            <a:ext cx="804300" cy="10500"/>
          </a:xfrm>
          <a:prstGeom prst="straightConnector1">
            <a:avLst/>
          </a:prstGeom>
          <a:noFill/>
          <a:ln cap="flat" cmpd="sng" w="9525">
            <a:solidFill>
              <a:schemeClr val="dk2"/>
            </a:solidFill>
            <a:prstDash val="solid"/>
            <a:round/>
            <a:headEnd len="med" w="med" type="none"/>
            <a:tailEnd len="med" w="med" type="none"/>
          </a:ln>
        </p:spPr>
      </p:cxnSp>
      <p:cxnSp>
        <p:nvCxnSpPr>
          <p:cNvPr id="328" name="Google Shape;328;p44"/>
          <p:cNvCxnSpPr/>
          <p:nvPr/>
        </p:nvCxnSpPr>
        <p:spPr>
          <a:xfrm>
            <a:off x="1389600" y="2350725"/>
            <a:ext cx="804300" cy="10500"/>
          </a:xfrm>
          <a:prstGeom prst="straightConnector1">
            <a:avLst/>
          </a:prstGeom>
          <a:noFill/>
          <a:ln cap="flat" cmpd="sng" w="9525">
            <a:solidFill>
              <a:schemeClr val="dk2"/>
            </a:solidFill>
            <a:prstDash val="solid"/>
            <a:round/>
            <a:headEnd len="med" w="med" type="none"/>
            <a:tailEnd len="med" w="med" type="none"/>
          </a:ln>
        </p:spPr>
      </p:cxnSp>
      <p:cxnSp>
        <p:nvCxnSpPr>
          <p:cNvPr id="329" name="Google Shape;329;p44"/>
          <p:cNvCxnSpPr/>
          <p:nvPr/>
        </p:nvCxnSpPr>
        <p:spPr>
          <a:xfrm>
            <a:off x="1437225" y="2546538"/>
            <a:ext cx="804300" cy="10500"/>
          </a:xfrm>
          <a:prstGeom prst="straightConnector1">
            <a:avLst/>
          </a:prstGeom>
          <a:noFill/>
          <a:ln cap="flat" cmpd="sng" w="9525">
            <a:solidFill>
              <a:schemeClr val="dk2"/>
            </a:solidFill>
            <a:prstDash val="solid"/>
            <a:round/>
            <a:headEnd len="med" w="med" type="none"/>
            <a:tailEnd len="med" w="med" type="none"/>
          </a:ln>
        </p:spPr>
      </p:cxnSp>
      <p:cxnSp>
        <p:nvCxnSpPr>
          <p:cNvPr id="330" name="Google Shape;330;p44"/>
          <p:cNvCxnSpPr/>
          <p:nvPr/>
        </p:nvCxnSpPr>
        <p:spPr>
          <a:xfrm>
            <a:off x="1437225" y="2737600"/>
            <a:ext cx="804300" cy="10500"/>
          </a:xfrm>
          <a:prstGeom prst="straightConnector1">
            <a:avLst/>
          </a:prstGeom>
          <a:noFill/>
          <a:ln cap="flat" cmpd="sng" w="9525">
            <a:solidFill>
              <a:schemeClr val="dk2"/>
            </a:solidFill>
            <a:prstDash val="solid"/>
            <a:round/>
            <a:headEnd len="med" w="med" type="none"/>
            <a:tailEnd len="med" w="med" type="none"/>
          </a:ln>
        </p:spPr>
      </p:cxnSp>
      <p:cxnSp>
        <p:nvCxnSpPr>
          <p:cNvPr id="331" name="Google Shape;331;p44"/>
          <p:cNvCxnSpPr/>
          <p:nvPr/>
        </p:nvCxnSpPr>
        <p:spPr>
          <a:xfrm>
            <a:off x="1437225" y="2958788"/>
            <a:ext cx="804300" cy="10500"/>
          </a:xfrm>
          <a:prstGeom prst="straightConnector1">
            <a:avLst/>
          </a:prstGeom>
          <a:noFill/>
          <a:ln cap="flat" cmpd="sng" w="9525">
            <a:solidFill>
              <a:schemeClr val="dk2"/>
            </a:solidFill>
            <a:prstDash val="solid"/>
            <a:round/>
            <a:headEnd len="med" w="med" type="none"/>
            <a:tailEnd len="med" w="med" type="none"/>
          </a:ln>
        </p:spPr>
      </p:cxnSp>
      <p:cxnSp>
        <p:nvCxnSpPr>
          <p:cNvPr id="332" name="Google Shape;332;p44"/>
          <p:cNvCxnSpPr/>
          <p:nvPr/>
        </p:nvCxnSpPr>
        <p:spPr>
          <a:xfrm>
            <a:off x="1437225" y="3138800"/>
            <a:ext cx="804300" cy="10500"/>
          </a:xfrm>
          <a:prstGeom prst="straightConnector1">
            <a:avLst/>
          </a:prstGeom>
          <a:noFill/>
          <a:ln cap="flat" cmpd="sng" w="9525">
            <a:solidFill>
              <a:schemeClr val="dk2"/>
            </a:solidFill>
            <a:prstDash val="solid"/>
            <a:round/>
            <a:headEnd len="med" w="med" type="none"/>
            <a:tailEnd len="med" w="med" type="none"/>
          </a:ln>
        </p:spPr>
      </p:cxnSp>
      <p:cxnSp>
        <p:nvCxnSpPr>
          <p:cNvPr id="333" name="Google Shape;333;p44"/>
          <p:cNvCxnSpPr/>
          <p:nvPr/>
        </p:nvCxnSpPr>
        <p:spPr>
          <a:xfrm>
            <a:off x="1437225" y="3340913"/>
            <a:ext cx="804300" cy="10500"/>
          </a:xfrm>
          <a:prstGeom prst="straightConnector1">
            <a:avLst/>
          </a:prstGeom>
          <a:noFill/>
          <a:ln cap="flat" cmpd="sng" w="9525">
            <a:solidFill>
              <a:schemeClr val="dk2"/>
            </a:solidFill>
            <a:prstDash val="solid"/>
            <a:round/>
            <a:headEnd len="med" w="med" type="none"/>
            <a:tailEnd len="med" w="med" type="none"/>
          </a:ln>
        </p:spPr>
      </p:cxnSp>
      <p:cxnSp>
        <p:nvCxnSpPr>
          <p:cNvPr id="334" name="Google Shape;334;p44"/>
          <p:cNvCxnSpPr/>
          <p:nvPr/>
        </p:nvCxnSpPr>
        <p:spPr>
          <a:xfrm>
            <a:off x="1437225" y="3506225"/>
            <a:ext cx="804300" cy="10500"/>
          </a:xfrm>
          <a:prstGeom prst="straightConnector1">
            <a:avLst/>
          </a:prstGeom>
          <a:noFill/>
          <a:ln cap="flat" cmpd="sng" w="9525">
            <a:solidFill>
              <a:schemeClr val="dk2"/>
            </a:solidFill>
            <a:prstDash val="solid"/>
            <a:round/>
            <a:headEnd len="med" w="med" type="none"/>
            <a:tailEnd len="med" w="med" type="none"/>
          </a:ln>
        </p:spPr>
      </p:cxnSp>
      <p:sp>
        <p:nvSpPr>
          <p:cNvPr id="335" name="Google Shape;335;p44"/>
          <p:cNvSpPr txBox="1"/>
          <p:nvPr/>
        </p:nvSpPr>
        <p:spPr>
          <a:xfrm>
            <a:off x="2514575" y="1537100"/>
            <a:ext cx="2263800" cy="21273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11 gerund (-ing verb) _________</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12 </a:t>
            </a:r>
            <a:r>
              <a:rPr lang="en" sz="1100">
                <a:solidFill>
                  <a:schemeClr val="dk1"/>
                </a:solidFill>
              </a:rPr>
              <a:t>gerund (-ing verb) _________</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13 </a:t>
            </a:r>
            <a:r>
              <a:rPr lang="en" sz="1100">
                <a:solidFill>
                  <a:schemeClr val="dk1"/>
                </a:solidFill>
              </a:rPr>
              <a:t>gerund (-ing verb) _________</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14 adjective</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15 adjective</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16 adjective</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17 animal</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18 place</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19 adjective</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20 adjective</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cxnSp>
        <p:nvCxnSpPr>
          <p:cNvPr id="336" name="Google Shape;336;p44"/>
          <p:cNvCxnSpPr/>
          <p:nvPr/>
        </p:nvCxnSpPr>
        <p:spPr>
          <a:xfrm>
            <a:off x="3560250" y="2344913"/>
            <a:ext cx="973800" cy="14700"/>
          </a:xfrm>
          <a:prstGeom prst="straightConnector1">
            <a:avLst/>
          </a:prstGeom>
          <a:noFill/>
          <a:ln cap="flat" cmpd="sng" w="9525">
            <a:solidFill>
              <a:schemeClr val="dk2"/>
            </a:solidFill>
            <a:prstDash val="solid"/>
            <a:round/>
            <a:headEnd len="med" w="med" type="none"/>
            <a:tailEnd len="med" w="med" type="none"/>
          </a:ln>
        </p:spPr>
      </p:cxnSp>
      <p:cxnSp>
        <p:nvCxnSpPr>
          <p:cNvPr id="337" name="Google Shape;337;p44"/>
          <p:cNvCxnSpPr/>
          <p:nvPr/>
        </p:nvCxnSpPr>
        <p:spPr>
          <a:xfrm>
            <a:off x="3560250" y="2551000"/>
            <a:ext cx="1079100" cy="9900"/>
          </a:xfrm>
          <a:prstGeom prst="straightConnector1">
            <a:avLst/>
          </a:prstGeom>
          <a:noFill/>
          <a:ln cap="flat" cmpd="sng" w="9525">
            <a:solidFill>
              <a:schemeClr val="dk2"/>
            </a:solidFill>
            <a:prstDash val="solid"/>
            <a:round/>
            <a:headEnd len="med" w="med" type="none"/>
            <a:tailEnd len="med" w="med" type="none"/>
          </a:ln>
        </p:spPr>
      </p:cxnSp>
      <p:cxnSp>
        <p:nvCxnSpPr>
          <p:cNvPr id="338" name="Google Shape;338;p44"/>
          <p:cNvCxnSpPr/>
          <p:nvPr/>
        </p:nvCxnSpPr>
        <p:spPr>
          <a:xfrm>
            <a:off x="3560250" y="2723863"/>
            <a:ext cx="1079100" cy="9900"/>
          </a:xfrm>
          <a:prstGeom prst="straightConnector1">
            <a:avLst/>
          </a:prstGeom>
          <a:noFill/>
          <a:ln cap="flat" cmpd="sng" w="9525">
            <a:solidFill>
              <a:schemeClr val="dk2"/>
            </a:solidFill>
            <a:prstDash val="solid"/>
            <a:round/>
            <a:headEnd len="med" w="med" type="none"/>
            <a:tailEnd len="med" w="med" type="none"/>
          </a:ln>
        </p:spPr>
      </p:cxnSp>
      <p:cxnSp>
        <p:nvCxnSpPr>
          <p:cNvPr id="339" name="Google Shape;339;p44"/>
          <p:cNvCxnSpPr/>
          <p:nvPr/>
        </p:nvCxnSpPr>
        <p:spPr>
          <a:xfrm>
            <a:off x="3560250" y="3102800"/>
            <a:ext cx="1079100" cy="9900"/>
          </a:xfrm>
          <a:prstGeom prst="straightConnector1">
            <a:avLst/>
          </a:prstGeom>
          <a:noFill/>
          <a:ln cap="flat" cmpd="sng" w="9525">
            <a:solidFill>
              <a:schemeClr val="dk2"/>
            </a:solidFill>
            <a:prstDash val="solid"/>
            <a:round/>
            <a:headEnd len="med" w="med" type="none"/>
            <a:tailEnd len="med" w="med" type="none"/>
          </a:ln>
        </p:spPr>
      </p:cxnSp>
      <p:cxnSp>
        <p:nvCxnSpPr>
          <p:cNvPr id="340" name="Google Shape;340;p44"/>
          <p:cNvCxnSpPr/>
          <p:nvPr/>
        </p:nvCxnSpPr>
        <p:spPr>
          <a:xfrm>
            <a:off x="3560250" y="3323988"/>
            <a:ext cx="1079100" cy="9900"/>
          </a:xfrm>
          <a:prstGeom prst="straightConnector1">
            <a:avLst/>
          </a:prstGeom>
          <a:noFill/>
          <a:ln cap="flat" cmpd="sng" w="9525">
            <a:solidFill>
              <a:schemeClr val="dk2"/>
            </a:solidFill>
            <a:prstDash val="solid"/>
            <a:round/>
            <a:headEnd len="med" w="med" type="none"/>
            <a:tailEnd len="med" w="med" type="none"/>
          </a:ln>
        </p:spPr>
      </p:cxnSp>
      <p:cxnSp>
        <p:nvCxnSpPr>
          <p:cNvPr id="341" name="Google Shape;341;p44"/>
          <p:cNvCxnSpPr/>
          <p:nvPr/>
        </p:nvCxnSpPr>
        <p:spPr>
          <a:xfrm>
            <a:off x="3560250" y="3494600"/>
            <a:ext cx="1079100" cy="9900"/>
          </a:xfrm>
          <a:prstGeom prst="straightConnector1">
            <a:avLst/>
          </a:prstGeom>
          <a:noFill/>
          <a:ln cap="flat" cmpd="sng" w="9525">
            <a:solidFill>
              <a:schemeClr val="dk2"/>
            </a:solidFill>
            <a:prstDash val="solid"/>
            <a:round/>
            <a:headEnd len="med" w="med" type="none"/>
            <a:tailEnd len="med" w="med" type="none"/>
          </a:ln>
        </p:spPr>
      </p:cxnSp>
      <p:cxnSp>
        <p:nvCxnSpPr>
          <p:cNvPr id="342" name="Google Shape;342;p44"/>
          <p:cNvCxnSpPr/>
          <p:nvPr/>
        </p:nvCxnSpPr>
        <p:spPr>
          <a:xfrm>
            <a:off x="3560250" y="2913338"/>
            <a:ext cx="1081500" cy="1200"/>
          </a:xfrm>
          <a:prstGeom prst="straightConnector1">
            <a:avLst/>
          </a:prstGeom>
          <a:noFill/>
          <a:ln cap="flat" cmpd="sng" w="9525">
            <a:solidFill>
              <a:schemeClr val="dk2"/>
            </a:solidFill>
            <a:prstDash val="solid"/>
            <a:round/>
            <a:headEnd len="med" w="med" type="none"/>
            <a:tailEnd len="med" w="med" type="none"/>
          </a:ln>
        </p:spPr>
      </p:cxnSp>
      <p:cxnSp>
        <p:nvCxnSpPr>
          <p:cNvPr id="343" name="Google Shape;343;p44"/>
          <p:cNvCxnSpPr/>
          <p:nvPr/>
        </p:nvCxnSpPr>
        <p:spPr>
          <a:xfrm>
            <a:off x="1389600" y="1772963"/>
            <a:ext cx="804300" cy="10500"/>
          </a:xfrm>
          <a:prstGeom prst="straightConnector1">
            <a:avLst/>
          </a:prstGeom>
          <a:noFill/>
          <a:ln cap="flat" cmpd="sng" w="9525">
            <a:solidFill>
              <a:schemeClr val="dk2"/>
            </a:solidFill>
            <a:prstDash val="solid"/>
            <a:round/>
            <a:headEnd len="med" w="med" type="none"/>
            <a:tailEnd len="med" w="med" type="none"/>
          </a:ln>
        </p:spPr>
      </p:cxnSp>
      <p:pic>
        <p:nvPicPr>
          <p:cNvPr id="344" name="Google Shape;344;p44"/>
          <p:cNvPicPr preferRelativeResize="0"/>
          <p:nvPr/>
        </p:nvPicPr>
        <p:blipFill>
          <a:blip r:embed="rId3">
            <a:alphaModFix/>
          </a:blip>
          <a:stretch>
            <a:fillRect/>
          </a:stretch>
        </p:blipFill>
        <p:spPr>
          <a:xfrm>
            <a:off x="381000" y="233950"/>
            <a:ext cx="667325" cy="817825"/>
          </a:xfrm>
          <a:prstGeom prst="rect">
            <a:avLst/>
          </a:prstGeom>
          <a:noFill/>
          <a:ln>
            <a:noFill/>
          </a:ln>
        </p:spPr>
      </p:pic>
      <p:pic>
        <p:nvPicPr>
          <p:cNvPr id="345" name="Google Shape;345;p44"/>
          <p:cNvPicPr preferRelativeResize="0"/>
          <p:nvPr/>
        </p:nvPicPr>
        <p:blipFill>
          <a:blip r:embed="rId4">
            <a:alphaModFix/>
          </a:blip>
          <a:stretch>
            <a:fillRect/>
          </a:stretch>
        </p:blipFill>
        <p:spPr>
          <a:xfrm>
            <a:off x="3623075" y="6421175"/>
            <a:ext cx="1081500" cy="9845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7"/>
          <p:cNvSpPr txBox="1"/>
          <p:nvPr>
            <p:ph type="title"/>
          </p:nvPr>
        </p:nvSpPr>
        <p:spPr>
          <a:xfrm>
            <a:off x="157935" y="262907"/>
            <a:ext cx="4686300" cy="86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Balsamiq Sans"/>
                <a:ea typeface="Balsamiq Sans"/>
                <a:cs typeface="Balsamiq Sans"/>
                <a:sym typeface="Balsamiq Sans"/>
              </a:rPr>
              <a:t>Table of </a:t>
            </a:r>
            <a:r>
              <a:rPr lang="en">
                <a:latin typeface="Balsamiq Sans"/>
                <a:ea typeface="Balsamiq Sans"/>
                <a:cs typeface="Balsamiq Sans"/>
                <a:sym typeface="Balsamiq Sans"/>
              </a:rPr>
              <a:t>contents</a:t>
            </a:r>
            <a:endParaRPr>
              <a:latin typeface="Balsamiq Sans"/>
              <a:ea typeface="Balsamiq Sans"/>
              <a:cs typeface="Balsamiq Sans"/>
              <a:sym typeface="Balsamiq Sans"/>
            </a:endParaRPr>
          </a:p>
        </p:txBody>
      </p:sp>
      <p:sp>
        <p:nvSpPr>
          <p:cNvPr id="125" name="Google Shape;125;p27"/>
          <p:cNvSpPr txBox="1"/>
          <p:nvPr>
            <p:ph idx="1" type="body"/>
          </p:nvPr>
        </p:nvSpPr>
        <p:spPr>
          <a:xfrm>
            <a:off x="247625" y="1077575"/>
            <a:ext cx="4506900" cy="6304800"/>
          </a:xfrm>
          <a:prstGeom prst="rect">
            <a:avLst/>
          </a:prstGeom>
          <a:noFill/>
          <a:ln cap="flat" cmpd="sng" w="76200">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605"/>
              <a:buFont typeface="Arial"/>
              <a:buNone/>
            </a:pPr>
            <a:r>
              <a:t/>
            </a:r>
            <a:endParaRPr sz="1200">
              <a:solidFill>
                <a:schemeClr val="dk1"/>
              </a:solidFill>
              <a:latin typeface="Comfortaa SemiBold"/>
              <a:ea typeface="Comfortaa SemiBold"/>
              <a:cs typeface="Comfortaa SemiBold"/>
              <a:sym typeface="Comfortaa SemiBold"/>
            </a:endParaRPr>
          </a:p>
          <a:p>
            <a:pPr indent="0" lvl="0" marL="0" rtl="0" algn="ctr">
              <a:lnSpc>
                <a:spcPct val="95000"/>
              </a:lnSpc>
              <a:spcBef>
                <a:spcPts val="0"/>
              </a:spcBef>
              <a:spcAft>
                <a:spcPts val="0"/>
              </a:spcAft>
              <a:buSzPts val="605"/>
              <a:buNone/>
            </a:pPr>
            <a:r>
              <a:rPr lang="en" sz="1200">
                <a:latin typeface="Impact"/>
                <a:ea typeface="Impact"/>
                <a:cs typeface="Impact"/>
                <a:sym typeface="Impact"/>
              </a:rPr>
              <a:t>2</a:t>
            </a:r>
            <a:r>
              <a:rPr lang="en" sz="1200">
                <a:latin typeface="Comfortaa SemiBold"/>
                <a:ea typeface="Comfortaa SemiBold"/>
                <a:cs typeface="Comfortaa SemiBold"/>
                <a:sym typeface="Comfortaa SemiBold"/>
              </a:rPr>
              <a:t>  Welcome</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3</a:t>
            </a:r>
            <a:r>
              <a:rPr lang="en" sz="1200">
                <a:latin typeface="Comfortaa SemiBold"/>
                <a:ea typeface="Comfortaa SemiBold"/>
                <a:cs typeface="Comfortaa SemiBold"/>
                <a:sym typeface="Comfortaa SemiBold"/>
              </a:rPr>
              <a:t> Contents </a:t>
            </a:r>
            <a:r>
              <a:rPr i="1" lang="en" sz="1200">
                <a:latin typeface="Comfortaa SemiBold"/>
                <a:ea typeface="Comfortaa SemiBold"/>
                <a:cs typeface="Comfortaa SemiBold"/>
                <a:sym typeface="Comfortaa SemiBold"/>
              </a:rPr>
              <a:t>(this page right here!)</a:t>
            </a:r>
            <a:endParaRPr i="1"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4</a:t>
            </a:r>
            <a:r>
              <a:rPr lang="en" sz="1200">
                <a:latin typeface="Comfortaa SemiBold"/>
                <a:ea typeface="Comfortaa SemiBold"/>
                <a:cs typeface="Comfortaa SemiBold"/>
                <a:sym typeface="Comfortaa SemiBold"/>
              </a:rPr>
              <a:t> Friday Night Activities</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5</a:t>
            </a:r>
            <a:r>
              <a:rPr lang="en" sz="1200">
                <a:latin typeface="Comfortaa SemiBold"/>
                <a:ea typeface="Comfortaa SemiBold"/>
                <a:cs typeface="Comfortaa SemiBold"/>
                <a:sym typeface="Comfortaa SemiBold"/>
              </a:rPr>
              <a:t> Saturday Zine Reading</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6</a:t>
            </a:r>
            <a:r>
              <a:rPr lang="en" sz="1200">
                <a:latin typeface="Comfortaa SemiBold"/>
                <a:ea typeface="Comfortaa SemiBold"/>
                <a:cs typeface="Comfortaa SemiBold"/>
                <a:sym typeface="Comfortaa SemiBold"/>
              </a:rPr>
              <a:t> Sunday Tours</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7</a:t>
            </a:r>
            <a:r>
              <a:rPr lang="en" sz="1200">
                <a:latin typeface="Comfortaa SemiBold"/>
                <a:ea typeface="Comfortaa SemiBold"/>
                <a:cs typeface="Comfortaa SemiBold"/>
                <a:sym typeface="Comfortaa SemiBold"/>
              </a:rPr>
              <a:t> NYU Insider Tips</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8</a:t>
            </a:r>
            <a:r>
              <a:rPr lang="en" sz="1200">
                <a:latin typeface="Comfortaa SemiBold"/>
                <a:ea typeface="Comfortaa SemiBold"/>
                <a:cs typeface="Comfortaa SemiBold"/>
                <a:sym typeface="Comfortaa SemiBold"/>
              </a:rPr>
              <a:t> Area map showing Bobst and dorm</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9</a:t>
            </a:r>
            <a:r>
              <a:rPr lang="en" sz="1200">
                <a:latin typeface="Comfortaa SemiBold"/>
                <a:ea typeface="Comfortaa SemiBold"/>
                <a:cs typeface="Comfortaa SemiBold"/>
                <a:sym typeface="Comfortaa SemiBold"/>
              </a:rPr>
              <a:t> Protest Info</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10</a:t>
            </a:r>
            <a:r>
              <a:rPr lang="en" sz="1200">
                <a:latin typeface="Comfortaa SemiBold"/>
                <a:ea typeface="Comfortaa SemiBold"/>
                <a:cs typeface="Comfortaa SemiBold"/>
                <a:sym typeface="Comfortaa SemiBold"/>
              </a:rPr>
              <a:t> Saturday Schedule</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11</a:t>
            </a:r>
            <a:r>
              <a:rPr lang="en" sz="1200">
                <a:latin typeface="Comfortaa SemiBold"/>
                <a:ea typeface="Comfortaa SemiBold"/>
                <a:cs typeface="Comfortaa SemiBold"/>
                <a:sym typeface="Comfortaa SemiBold"/>
              </a:rPr>
              <a:t> Sunday Schedule </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12</a:t>
            </a:r>
            <a:r>
              <a:rPr lang="en" sz="1200">
                <a:latin typeface="Comfortaa SemiBold"/>
                <a:ea typeface="Comfortaa SemiBold"/>
                <a:cs typeface="Comfortaa SemiBold"/>
                <a:sym typeface="Comfortaa SemiBold"/>
              </a:rPr>
              <a:t> NYU Boycott List</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13</a:t>
            </a:r>
            <a:r>
              <a:rPr lang="en" sz="1200">
                <a:latin typeface="Comfortaa SemiBold"/>
                <a:ea typeface="Comfortaa SemiBold"/>
                <a:cs typeface="Comfortaa SemiBold"/>
                <a:sym typeface="Comfortaa SemiBold"/>
              </a:rPr>
              <a:t> Coffee/tea/restaurant recs - QR code with area </a:t>
            </a:r>
            <a:br>
              <a:rPr lang="en" sz="1200">
                <a:latin typeface="Comfortaa SemiBold"/>
                <a:ea typeface="Comfortaa SemiBold"/>
                <a:cs typeface="Comfortaa SemiBold"/>
                <a:sym typeface="Comfortaa SemiBold"/>
              </a:rPr>
            </a:br>
            <a:r>
              <a:rPr lang="en" sz="1200">
                <a:latin typeface="Comfortaa SemiBold"/>
                <a:ea typeface="Comfortaa SemiBold"/>
                <a:cs typeface="Comfortaa SemiBold"/>
                <a:sym typeface="Comfortaa SemiBold"/>
              </a:rPr>
              <a:t>activities and attractions</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14</a:t>
            </a:r>
            <a:r>
              <a:rPr lang="en" sz="1200">
                <a:latin typeface="Comfortaa SemiBold"/>
                <a:ea typeface="Comfortaa SemiBold"/>
                <a:cs typeface="Comfortaa SemiBold"/>
                <a:sym typeface="Comfortaa SemiBold"/>
              </a:rPr>
              <a:t> Bookstores </a:t>
            </a:r>
            <a:r>
              <a:rPr i="1" lang="en" sz="1200">
                <a:latin typeface="Comfortaa SemiBold"/>
                <a:ea typeface="Comfortaa SemiBold"/>
                <a:cs typeface="Comfortaa SemiBold"/>
                <a:sym typeface="Comfortaa SemiBold"/>
              </a:rPr>
              <a:t>(mapped at QR code on page 13)</a:t>
            </a:r>
            <a:r>
              <a:rPr lang="en" sz="1200">
                <a:latin typeface="Comfortaa SemiBold"/>
                <a:ea typeface="Comfortaa SemiBold"/>
                <a:cs typeface="Comfortaa SemiBold"/>
                <a:sym typeface="Comfortaa SemiBold"/>
              </a:rPr>
              <a:t>!</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15</a:t>
            </a:r>
            <a:r>
              <a:rPr lang="en" sz="1200">
                <a:latin typeface="Comfortaa SemiBold"/>
                <a:ea typeface="Comfortaa SemiBold"/>
                <a:cs typeface="Comfortaa SemiBold"/>
                <a:sym typeface="Comfortaa SemiBold"/>
              </a:rPr>
              <a:t> Code of Conduct</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16</a:t>
            </a:r>
            <a:r>
              <a:rPr lang="en" sz="1200">
                <a:latin typeface="Comfortaa SemiBold"/>
                <a:ea typeface="Comfortaa SemiBold"/>
                <a:cs typeface="Comfortaa SemiBold"/>
                <a:sym typeface="Comfortaa SemiBold"/>
              </a:rPr>
              <a:t> Care Team contact info</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17</a:t>
            </a:r>
            <a:r>
              <a:rPr lang="en" sz="1200">
                <a:latin typeface="Comfortaa SemiBold"/>
                <a:ea typeface="Comfortaa SemiBold"/>
                <a:cs typeface="Comfortaa SemiBold"/>
                <a:sym typeface="Comfortaa SemiBold"/>
              </a:rPr>
              <a:t> COVID policy</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rPr lang="en" sz="1200">
                <a:latin typeface="Impact"/>
                <a:ea typeface="Impact"/>
                <a:cs typeface="Impact"/>
                <a:sym typeface="Impact"/>
              </a:rPr>
              <a:t>19</a:t>
            </a:r>
            <a:r>
              <a:rPr lang="en" sz="1200">
                <a:latin typeface="Comfortaa SemiBold"/>
                <a:ea typeface="Comfortaa SemiBold"/>
                <a:cs typeface="Comfortaa SemiBold"/>
                <a:sym typeface="Comfortaa SemiBold"/>
              </a:rPr>
              <a:t> Notes</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Clr>
                <a:schemeClr val="dk1"/>
              </a:buClr>
              <a:buSzPts val="605"/>
              <a:buFont typeface="Arial"/>
              <a:buNone/>
            </a:pPr>
            <a:r>
              <a:rPr lang="en" sz="1200">
                <a:latin typeface="Impact"/>
                <a:ea typeface="Impact"/>
                <a:cs typeface="Impact"/>
                <a:sym typeface="Impact"/>
              </a:rPr>
              <a:t>20</a:t>
            </a:r>
            <a:r>
              <a:rPr lang="en" sz="1200">
                <a:latin typeface="Comfortaa SemiBold"/>
                <a:ea typeface="Comfortaa SemiBold"/>
                <a:cs typeface="Comfortaa SemiBold"/>
                <a:sym typeface="Comfortaa SemiBold"/>
              </a:rPr>
              <a:t> ZLuC 2024 MadLibs</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0"/>
              </a:spcAft>
              <a:buSzPts val="605"/>
              <a:buNone/>
            </a:pPr>
            <a:r>
              <a:t/>
            </a:r>
            <a:endParaRPr sz="1200">
              <a:latin typeface="Comfortaa SemiBold"/>
              <a:ea typeface="Comfortaa SemiBold"/>
              <a:cs typeface="Comfortaa SemiBold"/>
              <a:sym typeface="Comfortaa SemiBold"/>
            </a:endParaRPr>
          </a:p>
          <a:p>
            <a:pPr indent="0" lvl="0" marL="0" rtl="0" algn="l">
              <a:lnSpc>
                <a:spcPct val="95000"/>
              </a:lnSpc>
              <a:spcBef>
                <a:spcPts val="1200"/>
              </a:spcBef>
              <a:spcAft>
                <a:spcPts val="0"/>
              </a:spcAft>
              <a:buSzPts val="605"/>
              <a:buNone/>
            </a:pPr>
            <a:r>
              <a:t/>
            </a:r>
            <a:endParaRPr sz="1200">
              <a:latin typeface="Comfortaa SemiBold"/>
              <a:ea typeface="Comfortaa SemiBold"/>
              <a:cs typeface="Comfortaa SemiBold"/>
              <a:sym typeface="Comfortaa SemiBold"/>
            </a:endParaRPr>
          </a:p>
          <a:p>
            <a:pPr indent="0" lvl="0" marL="0" rtl="0" algn="ctr">
              <a:lnSpc>
                <a:spcPct val="95000"/>
              </a:lnSpc>
              <a:spcBef>
                <a:spcPts val="1200"/>
              </a:spcBef>
              <a:spcAft>
                <a:spcPts val="1200"/>
              </a:spcAft>
              <a:buSzPts val="605"/>
              <a:buNone/>
            </a:pPr>
            <a:r>
              <a:t/>
            </a:r>
            <a:endParaRPr sz="1200">
              <a:latin typeface="Comfortaa SemiBold"/>
              <a:ea typeface="Comfortaa SemiBold"/>
              <a:cs typeface="Comfortaa SemiBold"/>
              <a:sym typeface="Comfortaa SemiBold"/>
            </a:endParaRPr>
          </a:p>
        </p:txBody>
      </p:sp>
      <p:sp>
        <p:nvSpPr>
          <p:cNvPr id="126" name="Google Shape;126;p27"/>
          <p:cNvSpPr txBox="1"/>
          <p:nvPr/>
        </p:nvSpPr>
        <p:spPr>
          <a:xfrm>
            <a:off x="4357025" y="7107775"/>
            <a:ext cx="3975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dk2"/>
              </a:solidFill>
              <a:latin typeface="Roboto Mono"/>
              <a:ea typeface="Roboto Mono"/>
              <a:cs typeface="Roboto Mono"/>
              <a:sym typeface="Roboto Mono"/>
            </a:endParaRPr>
          </a:p>
        </p:txBody>
      </p:sp>
      <p:sp>
        <p:nvSpPr>
          <p:cNvPr id="127" name="Google Shape;127;p27"/>
          <p:cNvSpPr/>
          <p:nvPr/>
        </p:nvSpPr>
        <p:spPr>
          <a:xfrm>
            <a:off x="4589425" y="734277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27"/>
          <p:cNvSpPr txBox="1"/>
          <p:nvPr/>
        </p:nvSpPr>
        <p:spPr>
          <a:xfrm>
            <a:off x="4625125" y="7382225"/>
            <a:ext cx="223500" cy="2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3</a:t>
            </a:r>
            <a:endParaRPr sz="800">
              <a:solidFill>
                <a:schemeClr val="dk2"/>
              </a:solidFill>
              <a:latin typeface="Roboto Mono"/>
              <a:ea typeface="Roboto Mono"/>
              <a:cs typeface="Roboto Mono"/>
              <a:sym typeface="Roboto Mon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8"/>
          <p:cNvPicPr preferRelativeResize="0"/>
          <p:nvPr/>
        </p:nvPicPr>
        <p:blipFill rotWithShape="1">
          <a:blip r:embed="rId3">
            <a:alphaModFix amt="75000"/>
          </a:blip>
          <a:srcRect b="0" l="22064" r="27176" t="0"/>
          <a:stretch/>
        </p:blipFill>
        <p:spPr>
          <a:xfrm>
            <a:off x="0" y="0"/>
            <a:ext cx="5029200" cy="7772401"/>
          </a:xfrm>
          <a:prstGeom prst="rect">
            <a:avLst/>
          </a:prstGeom>
          <a:noFill/>
          <a:ln>
            <a:noFill/>
          </a:ln>
        </p:spPr>
      </p:pic>
      <p:sp>
        <p:nvSpPr>
          <p:cNvPr id="134" name="Google Shape;134;p28"/>
          <p:cNvSpPr/>
          <p:nvPr/>
        </p:nvSpPr>
        <p:spPr>
          <a:xfrm>
            <a:off x="543475" y="316500"/>
            <a:ext cx="3942000" cy="6519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endParaRPr>
          </a:p>
        </p:txBody>
      </p:sp>
      <p:sp>
        <p:nvSpPr>
          <p:cNvPr id="135" name="Google Shape;135;p28"/>
          <p:cNvSpPr txBox="1"/>
          <p:nvPr>
            <p:ph idx="1" type="body"/>
          </p:nvPr>
        </p:nvSpPr>
        <p:spPr>
          <a:xfrm>
            <a:off x="171450" y="1580701"/>
            <a:ext cx="4686300" cy="56487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These are not organized by the organizers and will happen only if you make them happen. We’re suggesting meetups happen at 8pm. Bring a zine so people can recognize you!</a:t>
            </a:r>
            <a:endParaRPr>
              <a:latin typeface="Roboto"/>
              <a:ea typeface="Roboto"/>
              <a:cs typeface="Roboto"/>
              <a:sym typeface="Roboto"/>
            </a:endParaRPr>
          </a:p>
          <a:p>
            <a:pPr indent="-342900" lvl="0" marL="457200" rtl="0" algn="l">
              <a:spcBef>
                <a:spcPts val="1200"/>
              </a:spcBef>
              <a:spcAft>
                <a:spcPts val="0"/>
              </a:spcAft>
              <a:buClr>
                <a:schemeClr val="dk1"/>
              </a:buClr>
              <a:buSzPts val="1800"/>
              <a:buFont typeface="Roboto"/>
              <a:buChar char="●"/>
            </a:pPr>
            <a:r>
              <a:rPr b="1" lang="en">
                <a:solidFill>
                  <a:schemeClr val="dk1"/>
                </a:solidFill>
                <a:latin typeface="Roboto"/>
                <a:ea typeface="Roboto"/>
                <a:cs typeface="Roboto"/>
                <a:sym typeface="Roboto"/>
              </a:rPr>
              <a:t>Karaoke</a:t>
            </a:r>
            <a:r>
              <a:rPr lang="en">
                <a:solidFill>
                  <a:schemeClr val="dk1"/>
                </a:solidFill>
                <a:latin typeface="Roboto"/>
                <a:ea typeface="Roboto"/>
                <a:cs typeface="Roboto"/>
                <a:sym typeface="Roboto"/>
              </a:rPr>
              <a:t> at Karaoke Sing Sing, 81 Avenue A</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b="1" lang="en">
                <a:solidFill>
                  <a:schemeClr val="dk1"/>
                </a:solidFill>
                <a:latin typeface="Roboto"/>
                <a:ea typeface="Roboto"/>
                <a:cs typeface="Roboto"/>
                <a:sym typeface="Roboto"/>
              </a:rPr>
              <a:t>Drinking without the singing</a:t>
            </a:r>
            <a:r>
              <a:rPr lang="en">
                <a:solidFill>
                  <a:schemeClr val="dk1"/>
                </a:solidFill>
                <a:latin typeface="Roboto"/>
                <a:ea typeface="Roboto"/>
                <a:cs typeface="Roboto"/>
                <a:sym typeface="Roboto"/>
              </a:rPr>
              <a:t> </a:t>
            </a:r>
            <a:r>
              <a:rPr lang="en">
                <a:solidFill>
                  <a:schemeClr val="dk1"/>
                </a:solidFill>
                <a:latin typeface="Roboto"/>
                <a:ea typeface="Roboto"/>
                <a:cs typeface="Roboto"/>
                <a:sym typeface="Roboto"/>
              </a:rPr>
              <a:t>Bookclub</a:t>
            </a:r>
            <a:r>
              <a:rPr lang="en">
                <a:solidFill>
                  <a:schemeClr val="dk1"/>
                </a:solidFill>
                <a:latin typeface="Roboto"/>
                <a:ea typeface="Roboto"/>
                <a:cs typeface="Roboto"/>
                <a:sym typeface="Roboto"/>
              </a:rPr>
              <a:t> Bar, 197 East 3rd St.</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b="1" lang="en">
                <a:solidFill>
                  <a:schemeClr val="dk1"/>
                </a:solidFill>
                <a:latin typeface="Roboto"/>
                <a:ea typeface="Roboto"/>
                <a:cs typeface="Roboto"/>
                <a:sym typeface="Roboto"/>
              </a:rPr>
              <a:t>Drinking without the alcohol</a:t>
            </a:r>
            <a:r>
              <a:rPr lang="en">
                <a:solidFill>
                  <a:schemeClr val="dk1"/>
                </a:solidFill>
                <a:latin typeface="Roboto"/>
                <a:ea typeface="Roboto"/>
                <a:cs typeface="Roboto"/>
                <a:sym typeface="Roboto"/>
              </a:rPr>
              <a:t> Hekate Cafe &amp; Elixir Lounge, 167 Avenue B</a:t>
            </a:r>
            <a:endParaRPr sz="2500">
              <a:latin typeface="Roboto"/>
              <a:ea typeface="Roboto"/>
              <a:cs typeface="Roboto"/>
              <a:sym typeface="Roboto"/>
            </a:endParaRPr>
          </a:p>
          <a:p>
            <a:pPr indent="0" lvl="0" marL="0" rtl="0" algn="l">
              <a:spcBef>
                <a:spcPts val="1200"/>
              </a:spcBef>
              <a:spcAft>
                <a:spcPts val="0"/>
              </a:spcAft>
              <a:buNone/>
            </a:pPr>
            <a:r>
              <a:rPr lang="en">
                <a:latin typeface="Roboto"/>
                <a:ea typeface="Roboto"/>
                <a:cs typeface="Roboto"/>
                <a:sym typeface="Roboto"/>
              </a:rPr>
              <a:t>We also recommend buying (whatever you like) and hanging out in the dorms and playing MadLibs or cards. The dorms are where a lot of the connections and community building happen!</a:t>
            </a:r>
            <a:endParaRPr>
              <a:latin typeface="Roboto"/>
              <a:ea typeface="Roboto"/>
              <a:cs typeface="Roboto"/>
              <a:sym typeface="Roboto"/>
            </a:endParaRPr>
          </a:p>
          <a:p>
            <a:pPr indent="0" lvl="0" marL="0" rtl="0" algn="l">
              <a:spcBef>
                <a:spcPts val="1200"/>
              </a:spcBef>
              <a:spcAft>
                <a:spcPts val="1200"/>
              </a:spcAft>
              <a:buNone/>
            </a:pPr>
            <a:br>
              <a:rPr lang="en">
                <a:latin typeface="Roboto"/>
                <a:ea typeface="Roboto"/>
                <a:cs typeface="Roboto"/>
                <a:sym typeface="Roboto"/>
              </a:rPr>
            </a:br>
            <a:endParaRPr>
              <a:latin typeface="Roboto"/>
              <a:ea typeface="Roboto"/>
              <a:cs typeface="Roboto"/>
              <a:sym typeface="Roboto"/>
            </a:endParaRPr>
          </a:p>
        </p:txBody>
      </p:sp>
      <p:sp>
        <p:nvSpPr>
          <p:cNvPr id="136" name="Google Shape;136;p28"/>
          <p:cNvSpPr txBox="1"/>
          <p:nvPr>
            <p:ph type="title"/>
          </p:nvPr>
        </p:nvSpPr>
        <p:spPr>
          <a:xfrm>
            <a:off x="543725" y="369325"/>
            <a:ext cx="3942000" cy="546300"/>
          </a:xfrm>
          <a:prstGeom prst="rect">
            <a:avLst/>
          </a:prstGeom>
          <a:noFill/>
          <a:ln>
            <a:noFill/>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latin typeface="Balsamiq Sans"/>
                <a:ea typeface="Balsamiq Sans"/>
                <a:cs typeface="Balsamiq Sans"/>
                <a:sym typeface="Balsamiq Sans"/>
              </a:rPr>
              <a:t>Friday Night Activities</a:t>
            </a:r>
            <a:endParaRPr>
              <a:solidFill>
                <a:schemeClr val="lt1"/>
              </a:solidFill>
              <a:latin typeface="Balsamiq Sans"/>
              <a:ea typeface="Balsamiq Sans"/>
              <a:cs typeface="Balsamiq Sans"/>
              <a:sym typeface="Balsamiq Sans"/>
            </a:endParaRPr>
          </a:p>
        </p:txBody>
      </p:sp>
      <p:sp>
        <p:nvSpPr>
          <p:cNvPr id="137" name="Google Shape;137;p28"/>
          <p:cNvSpPr/>
          <p:nvPr/>
        </p:nvSpPr>
        <p:spPr>
          <a:xfrm>
            <a:off x="68225" y="73364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28"/>
          <p:cNvSpPr txBox="1"/>
          <p:nvPr/>
        </p:nvSpPr>
        <p:spPr>
          <a:xfrm>
            <a:off x="103925" y="7375875"/>
            <a:ext cx="223500" cy="2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4</a:t>
            </a:r>
            <a:endParaRPr sz="800">
              <a:solidFill>
                <a:schemeClr val="dk2"/>
              </a:solidFill>
              <a:latin typeface="Roboto Mono"/>
              <a:ea typeface="Roboto Mono"/>
              <a:cs typeface="Roboto Mono"/>
              <a:sym typeface="Roboto Mon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2" name="Shape 142"/>
        <p:cNvGrpSpPr/>
        <p:nvPr/>
      </p:nvGrpSpPr>
      <p:grpSpPr>
        <a:xfrm>
          <a:off x="0" y="0"/>
          <a:ext cx="0" cy="0"/>
          <a:chOff x="0" y="0"/>
          <a:chExt cx="0" cy="0"/>
        </a:xfrm>
      </p:grpSpPr>
      <p:pic>
        <p:nvPicPr>
          <p:cNvPr id="143" name="Google Shape;143;p29"/>
          <p:cNvPicPr preferRelativeResize="0"/>
          <p:nvPr/>
        </p:nvPicPr>
        <p:blipFill>
          <a:blip r:embed="rId3">
            <a:alphaModFix/>
          </a:blip>
          <a:stretch>
            <a:fillRect/>
          </a:stretch>
        </p:blipFill>
        <p:spPr>
          <a:xfrm>
            <a:off x="441275" y="1375300"/>
            <a:ext cx="2364600" cy="1866068"/>
          </a:xfrm>
          <a:prstGeom prst="rect">
            <a:avLst/>
          </a:prstGeom>
          <a:noFill/>
          <a:ln cap="flat" cmpd="sng" w="38100">
            <a:solidFill>
              <a:schemeClr val="dk2"/>
            </a:solidFill>
            <a:prstDash val="dash"/>
            <a:round/>
            <a:headEnd len="sm" w="sm" type="none"/>
            <a:tailEnd len="sm" w="sm" type="none"/>
          </a:ln>
        </p:spPr>
      </p:pic>
      <p:sp>
        <p:nvSpPr>
          <p:cNvPr id="144" name="Google Shape;144;p29"/>
          <p:cNvSpPr/>
          <p:nvPr/>
        </p:nvSpPr>
        <p:spPr>
          <a:xfrm>
            <a:off x="543475" y="316500"/>
            <a:ext cx="3942000" cy="6519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800">
                <a:solidFill>
                  <a:schemeClr val="lt1"/>
                </a:solidFill>
                <a:latin typeface="Balsamiq Sans"/>
                <a:ea typeface="Balsamiq Sans"/>
                <a:cs typeface="Balsamiq Sans"/>
                <a:sym typeface="Balsamiq Sans"/>
              </a:rPr>
              <a:t>Saturday Zine Reading</a:t>
            </a:r>
            <a:endParaRPr sz="2800">
              <a:solidFill>
                <a:schemeClr val="lt1"/>
              </a:solidFill>
              <a:latin typeface="Balsamiq Sans"/>
              <a:ea typeface="Balsamiq Sans"/>
              <a:cs typeface="Balsamiq Sans"/>
              <a:sym typeface="Balsamiq Sans"/>
            </a:endParaRPr>
          </a:p>
        </p:txBody>
      </p:sp>
      <p:sp>
        <p:nvSpPr>
          <p:cNvPr id="145" name="Google Shape;145;p29"/>
          <p:cNvSpPr/>
          <p:nvPr/>
        </p:nvSpPr>
        <p:spPr>
          <a:xfrm>
            <a:off x="2416025" y="1181197"/>
            <a:ext cx="2364600" cy="1294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endParaRPr>
          </a:p>
        </p:txBody>
      </p:sp>
      <p:sp>
        <p:nvSpPr>
          <p:cNvPr id="146" name="Google Shape;146;p29"/>
          <p:cNvSpPr txBox="1"/>
          <p:nvPr>
            <p:ph type="title"/>
          </p:nvPr>
        </p:nvSpPr>
        <p:spPr>
          <a:xfrm>
            <a:off x="2416025" y="1227725"/>
            <a:ext cx="2364600" cy="1000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lt1"/>
                </a:solidFill>
                <a:latin typeface="Roboto Mono"/>
                <a:ea typeface="Roboto Mono"/>
                <a:cs typeface="Roboto Mono"/>
                <a:sym typeface="Roboto Mono"/>
              </a:rPr>
              <a:t>Join us at P&amp;T Knitwear (180 Orchard st.) </a:t>
            </a:r>
            <a:endParaRPr sz="1200">
              <a:solidFill>
                <a:schemeClr val="lt1"/>
              </a:solidFill>
              <a:latin typeface="Roboto Mono"/>
              <a:ea typeface="Roboto Mono"/>
              <a:cs typeface="Roboto Mono"/>
              <a:sym typeface="Roboto Mono"/>
            </a:endParaRPr>
          </a:p>
          <a:p>
            <a:pPr indent="0" lvl="0" marL="0" rtl="0" algn="ctr">
              <a:lnSpc>
                <a:spcPct val="115000"/>
              </a:lnSpc>
              <a:spcBef>
                <a:spcPts val="0"/>
              </a:spcBef>
              <a:spcAft>
                <a:spcPts val="0"/>
              </a:spcAft>
              <a:buClr>
                <a:schemeClr val="dk1"/>
              </a:buClr>
              <a:buSzPts val="1100"/>
              <a:buFont typeface="Arial"/>
              <a:buNone/>
            </a:pPr>
            <a:r>
              <a:rPr lang="en" sz="1200">
                <a:solidFill>
                  <a:schemeClr val="lt1"/>
                </a:solidFill>
                <a:latin typeface="Roboto Mono"/>
                <a:ea typeface="Roboto Mono"/>
                <a:cs typeface="Roboto Mono"/>
                <a:sym typeface="Roboto Mono"/>
              </a:rPr>
              <a:t>from 6-8pm for a reading followed by a zine swap! All welcome!</a:t>
            </a:r>
            <a:endParaRPr sz="12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lt1"/>
              </a:solidFill>
              <a:latin typeface="Roboto Mono"/>
              <a:ea typeface="Roboto Mono"/>
              <a:cs typeface="Roboto Mono"/>
              <a:sym typeface="Roboto Mono"/>
            </a:endParaRPr>
          </a:p>
        </p:txBody>
      </p:sp>
      <p:sp>
        <p:nvSpPr>
          <p:cNvPr id="147" name="Google Shape;147;p29"/>
          <p:cNvSpPr txBox="1"/>
          <p:nvPr>
            <p:ph type="title"/>
          </p:nvPr>
        </p:nvSpPr>
        <p:spPr>
          <a:xfrm>
            <a:off x="359525" y="3375000"/>
            <a:ext cx="4310400" cy="42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Mono"/>
                <a:ea typeface="Roboto Mono"/>
                <a:cs typeface="Roboto Mono"/>
                <a:sym typeface="Roboto Mono"/>
              </a:rPr>
              <a:t>What to expect:</a:t>
            </a:r>
            <a:endParaRPr sz="1100">
              <a:latin typeface="Roboto Mono"/>
              <a:ea typeface="Roboto Mono"/>
              <a:cs typeface="Roboto Mono"/>
              <a:sym typeface="Roboto Mono"/>
            </a:endParaRPr>
          </a:p>
          <a:p>
            <a:pPr indent="-298450" lvl="0" marL="457200" rtl="0" algn="l">
              <a:lnSpc>
                <a:spcPct val="115000"/>
              </a:lnSpc>
              <a:spcBef>
                <a:spcPts val="0"/>
              </a:spcBef>
              <a:spcAft>
                <a:spcPts val="0"/>
              </a:spcAft>
              <a:buSzPts val="1100"/>
              <a:buFont typeface="Roboto Mono"/>
              <a:buChar char="★"/>
            </a:pPr>
            <a:r>
              <a:rPr lang="en" sz="1100">
                <a:highlight>
                  <a:schemeClr val="lt1"/>
                </a:highlight>
                <a:latin typeface="Roboto Mono"/>
                <a:ea typeface="Roboto Mono"/>
                <a:cs typeface="Roboto Mono"/>
                <a:sym typeface="Roboto Mono"/>
              </a:rPr>
              <a:t>This event will start at 6pm, but P&amp;T is open normal hours (12 noon to 8pm), so you can be early and make yourself comfortable</a:t>
            </a:r>
            <a:endParaRPr sz="1100">
              <a:highlight>
                <a:schemeClr val="lt1"/>
              </a:highlight>
              <a:latin typeface="Roboto Mono"/>
              <a:ea typeface="Roboto Mono"/>
              <a:cs typeface="Roboto Mono"/>
              <a:sym typeface="Roboto Mono"/>
            </a:endParaRPr>
          </a:p>
          <a:p>
            <a:pPr indent="-298450" lvl="0" marL="457200" rtl="0" algn="l">
              <a:lnSpc>
                <a:spcPct val="115000"/>
              </a:lnSpc>
              <a:spcBef>
                <a:spcPts val="0"/>
              </a:spcBef>
              <a:spcAft>
                <a:spcPts val="0"/>
              </a:spcAft>
              <a:buSzPts val="1100"/>
              <a:buFont typeface="Roboto Mono"/>
              <a:buChar char="★"/>
            </a:pPr>
            <a:r>
              <a:rPr lang="en" sz="1100">
                <a:highlight>
                  <a:schemeClr val="lt1"/>
                </a:highlight>
                <a:latin typeface="Roboto Mono"/>
                <a:ea typeface="Roboto Mono"/>
                <a:cs typeface="Roboto Mono"/>
                <a:sym typeface="Roboto Mono"/>
              </a:rPr>
              <a:t>Six folks will be reading from their zines starting at 7:15pm </a:t>
            </a:r>
            <a:endParaRPr sz="1100">
              <a:highlight>
                <a:schemeClr val="lt1"/>
              </a:highlight>
              <a:latin typeface="Roboto Mono"/>
              <a:ea typeface="Roboto Mono"/>
              <a:cs typeface="Roboto Mono"/>
              <a:sym typeface="Roboto Mono"/>
            </a:endParaRPr>
          </a:p>
          <a:p>
            <a:pPr indent="-298450" lvl="0" marL="457200" rtl="0" algn="l">
              <a:lnSpc>
                <a:spcPct val="115000"/>
              </a:lnSpc>
              <a:spcBef>
                <a:spcPts val="0"/>
              </a:spcBef>
              <a:spcAft>
                <a:spcPts val="0"/>
              </a:spcAft>
              <a:buSzPts val="1100"/>
              <a:buFont typeface="Roboto Mono"/>
              <a:buChar char="★"/>
            </a:pPr>
            <a:r>
              <a:rPr lang="en" sz="1100">
                <a:highlight>
                  <a:schemeClr val="lt1"/>
                </a:highlight>
                <a:latin typeface="Roboto Mono"/>
                <a:ea typeface="Roboto Mono"/>
                <a:cs typeface="Roboto Mono"/>
                <a:sym typeface="Roboto Mono"/>
              </a:rPr>
              <a:t>A communal zine swap will take place after the readings finish</a:t>
            </a:r>
            <a:endParaRPr sz="1100">
              <a:highlight>
                <a:schemeClr val="lt1"/>
              </a:highlight>
              <a:latin typeface="Roboto Mono"/>
              <a:ea typeface="Roboto Mono"/>
              <a:cs typeface="Roboto Mono"/>
              <a:sym typeface="Roboto Mono"/>
            </a:endParaRPr>
          </a:p>
          <a:p>
            <a:pPr indent="0" lvl="0" marL="457200" rtl="0" algn="l">
              <a:lnSpc>
                <a:spcPct val="115000"/>
              </a:lnSpc>
              <a:spcBef>
                <a:spcPts val="0"/>
              </a:spcBef>
              <a:spcAft>
                <a:spcPts val="0"/>
              </a:spcAft>
              <a:buNone/>
            </a:pPr>
            <a:r>
              <a:t/>
            </a:r>
            <a:endParaRPr sz="1100">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latin typeface="Roboto Mono"/>
                <a:ea typeface="Roboto Mono"/>
                <a:cs typeface="Roboto Mono"/>
                <a:sym typeface="Roboto Mono"/>
              </a:rPr>
              <a:t>About the space:</a:t>
            </a:r>
            <a:endParaRPr sz="1100">
              <a:latin typeface="Roboto Mono"/>
              <a:ea typeface="Roboto Mono"/>
              <a:cs typeface="Roboto Mono"/>
              <a:sym typeface="Roboto Mono"/>
            </a:endParaRPr>
          </a:p>
          <a:p>
            <a:pPr indent="-298450" lvl="0" marL="457200" rtl="0" algn="l">
              <a:lnSpc>
                <a:spcPct val="115000"/>
              </a:lnSpc>
              <a:spcBef>
                <a:spcPts val="0"/>
              </a:spcBef>
              <a:spcAft>
                <a:spcPts val="0"/>
              </a:spcAft>
              <a:buSzPts val="1100"/>
              <a:buFont typeface="Roboto Mono"/>
              <a:buChar char="★"/>
            </a:pPr>
            <a:r>
              <a:rPr lang="en" sz="1100">
                <a:solidFill>
                  <a:srgbClr val="222222"/>
                </a:solidFill>
                <a:highlight>
                  <a:schemeClr val="lt1"/>
                </a:highlight>
                <a:latin typeface="Roboto Mono"/>
                <a:ea typeface="Roboto Mono"/>
                <a:cs typeface="Roboto Mono"/>
                <a:sym typeface="Roboto Mono"/>
              </a:rPr>
              <a:t>150 is the comfortable capacity limit and of those 150, they can seat about 100</a:t>
            </a:r>
            <a:endParaRPr sz="1100">
              <a:solidFill>
                <a:srgbClr val="222222"/>
              </a:solidFill>
              <a:highlight>
                <a:schemeClr val="lt1"/>
              </a:highlight>
              <a:latin typeface="Roboto Mono"/>
              <a:ea typeface="Roboto Mono"/>
              <a:cs typeface="Roboto Mono"/>
              <a:sym typeface="Roboto Mono"/>
            </a:endParaRPr>
          </a:p>
          <a:p>
            <a:pPr indent="-298450" lvl="0" marL="457200" rtl="0" algn="l">
              <a:lnSpc>
                <a:spcPct val="115000"/>
              </a:lnSpc>
              <a:spcBef>
                <a:spcPts val="0"/>
              </a:spcBef>
              <a:spcAft>
                <a:spcPts val="0"/>
              </a:spcAft>
              <a:buClr>
                <a:srgbClr val="222222"/>
              </a:buClr>
              <a:buSzPts val="1100"/>
              <a:buFont typeface="Roboto Mono"/>
              <a:buChar char="★"/>
            </a:pPr>
            <a:r>
              <a:rPr lang="en" sz="1100">
                <a:solidFill>
                  <a:srgbClr val="222222"/>
                </a:solidFill>
                <a:highlight>
                  <a:srgbClr val="FFFFFF"/>
                </a:highlight>
                <a:latin typeface="Roboto Mono"/>
                <a:ea typeface="Roboto Mono"/>
                <a:cs typeface="Roboto Mono"/>
                <a:sym typeface="Roboto Mono"/>
              </a:rPr>
              <a:t>There is a cafe inside the bookstore that serves coffee, tea, light </a:t>
            </a:r>
            <a:r>
              <a:rPr lang="en" sz="1100">
                <a:solidFill>
                  <a:srgbClr val="222222"/>
                </a:solidFill>
                <a:highlight>
                  <a:srgbClr val="FFFFFF"/>
                </a:highlight>
                <a:latin typeface="Roboto Mono"/>
                <a:ea typeface="Roboto Mono"/>
                <a:cs typeface="Roboto Mono"/>
                <a:sym typeface="Roboto Mono"/>
              </a:rPr>
              <a:t>snacks, sandwiches and more</a:t>
            </a:r>
            <a:endParaRPr sz="1100">
              <a:solidFill>
                <a:srgbClr val="222222"/>
              </a:solidFill>
              <a:highlight>
                <a:srgbClr val="FFFFFF"/>
              </a:highlight>
              <a:latin typeface="Roboto Mono"/>
              <a:ea typeface="Roboto Mono"/>
              <a:cs typeface="Roboto Mono"/>
              <a:sym typeface="Roboto Mono"/>
            </a:endParaRPr>
          </a:p>
          <a:p>
            <a:pPr indent="-298450" lvl="0" marL="457200" rtl="0" algn="l">
              <a:lnSpc>
                <a:spcPct val="115000"/>
              </a:lnSpc>
              <a:spcBef>
                <a:spcPts val="0"/>
              </a:spcBef>
              <a:spcAft>
                <a:spcPts val="0"/>
              </a:spcAft>
              <a:buClr>
                <a:srgbClr val="222222"/>
              </a:buClr>
              <a:buSzPts val="1100"/>
              <a:buFont typeface="Roboto Mono"/>
              <a:buChar char="★"/>
            </a:pPr>
            <a:r>
              <a:rPr lang="en" sz="1100">
                <a:solidFill>
                  <a:srgbClr val="222222"/>
                </a:solidFill>
                <a:highlight>
                  <a:srgbClr val="FFFFFF"/>
                </a:highlight>
                <a:latin typeface="Roboto Mono"/>
                <a:ea typeface="Roboto Mono"/>
                <a:cs typeface="Roboto Mono"/>
                <a:sym typeface="Roboto Mono"/>
              </a:rPr>
              <a:t>There are no stairs to enter the space, but seating is amphitheater style, so wheelchair accessible seating is limited</a:t>
            </a:r>
            <a:endParaRPr sz="1100">
              <a:solidFill>
                <a:srgbClr val="222222"/>
              </a:solidFill>
              <a:highlight>
                <a:srgbClr val="FFFFFF"/>
              </a:highlight>
              <a:latin typeface="Roboto Mono"/>
              <a:ea typeface="Roboto Mono"/>
              <a:cs typeface="Roboto Mono"/>
              <a:sym typeface="Roboto Mono"/>
            </a:endParaRPr>
          </a:p>
          <a:p>
            <a:pPr indent="-298450" lvl="0" marL="457200" rtl="0" algn="l">
              <a:lnSpc>
                <a:spcPct val="115000"/>
              </a:lnSpc>
              <a:spcBef>
                <a:spcPts val="0"/>
              </a:spcBef>
              <a:spcAft>
                <a:spcPts val="0"/>
              </a:spcAft>
              <a:buClr>
                <a:srgbClr val="222222"/>
              </a:buClr>
              <a:buSzPts val="1100"/>
              <a:buFont typeface="Roboto Mono"/>
              <a:buChar char="★"/>
            </a:pPr>
            <a:r>
              <a:rPr lang="en" sz="1100">
                <a:solidFill>
                  <a:srgbClr val="222222"/>
                </a:solidFill>
                <a:highlight>
                  <a:srgbClr val="FFFFFF"/>
                </a:highlight>
                <a:latin typeface="Roboto Mono"/>
                <a:ea typeface="Roboto Mono"/>
                <a:cs typeface="Roboto Mono"/>
                <a:sym typeface="Roboto Mono"/>
              </a:rPr>
              <a:t>P&amp;T is </a:t>
            </a:r>
            <a:r>
              <a:rPr lang="en" sz="1100">
                <a:highlight>
                  <a:srgbClr val="FFFFFF"/>
                </a:highlight>
                <a:latin typeface="Roboto Mono"/>
                <a:ea typeface="Roboto Mono"/>
                <a:cs typeface="Roboto Mono"/>
                <a:sym typeface="Roboto Mono"/>
              </a:rPr>
              <a:t>a bookstore and podcast studio that provides physical and virtual spaces to build community around storytelling </a:t>
            </a:r>
            <a:endParaRPr sz="1100">
              <a:solidFill>
                <a:srgbClr val="222222"/>
              </a:solidFill>
              <a:highlight>
                <a:srgbClr val="FFFFFF"/>
              </a:highlight>
              <a:latin typeface="Roboto Mono"/>
              <a:ea typeface="Roboto Mono"/>
              <a:cs typeface="Roboto Mono"/>
              <a:sym typeface="Roboto Mono"/>
            </a:endParaRPr>
          </a:p>
        </p:txBody>
      </p:sp>
      <p:pic>
        <p:nvPicPr>
          <p:cNvPr id="148" name="Google Shape;148;p29"/>
          <p:cNvPicPr preferRelativeResize="0"/>
          <p:nvPr/>
        </p:nvPicPr>
        <p:blipFill>
          <a:blip r:embed="rId4">
            <a:alphaModFix/>
          </a:blip>
          <a:stretch>
            <a:fillRect/>
          </a:stretch>
        </p:blipFill>
        <p:spPr>
          <a:xfrm>
            <a:off x="3002225" y="2688801"/>
            <a:ext cx="1913148" cy="820250"/>
          </a:xfrm>
          <a:prstGeom prst="rect">
            <a:avLst/>
          </a:prstGeom>
          <a:noFill/>
          <a:ln>
            <a:noFill/>
          </a:ln>
        </p:spPr>
      </p:pic>
      <p:sp>
        <p:nvSpPr>
          <p:cNvPr id="149" name="Google Shape;149;p29"/>
          <p:cNvSpPr/>
          <p:nvPr/>
        </p:nvSpPr>
        <p:spPr>
          <a:xfrm>
            <a:off x="4620475" y="73618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29"/>
          <p:cNvSpPr txBox="1"/>
          <p:nvPr/>
        </p:nvSpPr>
        <p:spPr>
          <a:xfrm>
            <a:off x="4656175" y="7401275"/>
            <a:ext cx="223500" cy="2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5</a:t>
            </a:r>
            <a:endParaRPr sz="800">
              <a:solidFill>
                <a:schemeClr val="dk2"/>
              </a:solidFill>
              <a:latin typeface="Roboto Mono"/>
              <a:ea typeface="Roboto Mono"/>
              <a:cs typeface="Roboto Mono"/>
              <a:sym typeface="Roboto Mon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p:nvPr/>
        </p:nvSpPr>
        <p:spPr>
          <a:xfrm>
            <a:off x="682625" y="1312396"/>
            <a:ext cx="1712700" cy="1263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endParaRPr>
          </a:p>
        </p:txBody>
      </p:sp>
      <p:sp>
        <p:nvSpPr>
          <p:cNvPr id="156" name="Google Shape;156;p30"/>
          <p:cNvSpPr/>
          <p:nvPr/>
        </p:nvSpPr>
        <p:spPr>
          <a:xfrm>
            <a:off x="747800" y="447675"/>
            <a:ext cx="2364600" cy="6519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endParaRPr>
          </a:p>
        </p:txBody>
      </p:sp>
      <p:sp>
        <p:nvSpPr>
          <p:cNvPr id="157" name="Google Shape;157;p30"/>
          <p:cNvSpPr txBox="1"/>
          <p:nvPr>
            <p:ph type="title"/>
          </p:nvPr>
        </p:nvSpPr>
        <p:spPr>
          <a:xfrm>
            <a:off x="963287" y="500494"/>
            <a:ext cx="1933500" cy="5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chemeClr val="lt1"/>
                </a:solidFill>
                <a:latin typeface="Balsamiq Sans"/>
                <a:ea typeface="Balsamiq Sans"/>
                <a:cs typeface="Balsamiq Sans"/>
                <a:sym typeface="Balsamiq Sans"/>
              </a:rPr>
              <a:t>Sunday Tours</a:t>
            </a:r>
            <a:endParaRPr sz="2220">
              <a:solidFill>
                <a:schemeClr val="lt1"/>
              </a:solidFill>
              <a:latin typeface="Balsamiq Sans"/>
              <a:ea typeface="Balsamiq Sans"/>
              <a:cs typeface="Balsamiq Sans"/>
              <a:sym typeface="Balsamiq Sans"/>
            </a:endParaRPr>
          </a:p>
        </p:txBody>
      </p:sp>
      <p:sp>
        <p:nvSpPr>
          <p:cNvPr id="158" name="Google Shape;158;p30"/>
          <p:cNvSpPr txBox="1"/>
          <p:nvPr>
            <p:ph type="title"/>
          </p:nvPr>
        </p:nvSpPr>
        <p:spPr>
          <a:xfrm>
            <a:off x="791599" y="1516980"/>
            <a:ext cx="1494900" cy="853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200">
                <a:solidFill>
                  <a:schemeClr val="lt1"/>
                </a:solidFill>
                <a:latin typeface="Roboto Mono"/>
                <a:ea typeface="Roboto Mono"/>
                <a:cs typeface="Roboto Mono"/>
                <a:sym typeface="Roboto Mono"/>
              </a:rPr>
              <a:t>Sunday, Aug 4th @ 5:30pm</a:t>
            </a:r>
            <a:endParaRPr sz="1200">
              <a:solidFill>
                <a:schemeClr val="lt1"/>
              </a:solidFill>
              <a:latin typeface="Roboto Mono"/>
              <a:ea typeface="Roboto Mono"/>
              <a:cs typeface="Roboto Mono"/>
              <a:sym typeface="Roboto Mono"/>
            </a:endParaRPr>
          </a:p>
          <a:p>
            <a:pPr indent="0" lvl="0" marL="0" rtl="0" algn="ctr">
              <a:spcBef>
                <a:spcPts val="0"/>
              </a:spcBef>
              <a:spcAft>
                <a:spcPts val="0"/>
              </a:spcAft>
              <a:buNone/>
            </a:pPr>
            <a:r>
              <a:t/>
            </a:r>
            <a:endParaRPr sz="1200">
              <a:solidFill>
                <a:schemeClr val="lt1"/>
              </a:solidFill>
              <a:latin typeface="Roboto Mono"/>
              <a:ea typeface="Roboto Mono"/>
              <a:cs typeface="Roboto Mono"/>
              <a:sym typeface="Roboto Mono"/>
            </a:endParaRPr>
          </a:p>
          <a:p>
            <a:pPr indent="0" lvl="0" marL="0" rtl="0" algn="ctr">
              <a:spcBef>
                <a:spcPts val="0"/>
              </a:spcBef>
              <a:spcAft>
                <a:spcPts val="0"/>
              </a:spcAft>
              <a:buNone/>
            </a:pPr>
            <a:r>
              <a:rPr lang="en" sz="1200">
                <a:solidFill>
                  <a:schemeClr val="lt1"/>
                </a:solidFill>
                <a:latin typeface="Roboto Mono"/>
                <a:ea typeface="Roboto Mono"/>
                <a:cs typeface="Roboto Mono"/>
                <a:sym typeface="Roboto Mono"/>
              </a:rPr>
              <a:t>Register at ZLuC</a:t>
            </a:r>
            <a:endParaRPr sz="1200">
              <a:solidFill>
                <a:schemeClr val="lt1"/>
              </a:solidFill>
              <a:latin typeface="Roboto Mono"/>
              <a:ea typeface="Roboto Mono"/>
              <a:cs typeface="Roboto Mono"/>
              <a:sym typeface="Roboto Mono"/>
            </a:endParaRPr>
          </a:p>
          <a:p>
            <a:pPr indent="0" lvl="0" marL="0" rtl="0" algn="ctr">
              <a:spcBef>
                <a:spcPts val="0"/>
              </a:spcBef>
              <a:spcAft>
                <a:spcPts val="0"/>
              </a:spcAft>
              <a:buNone/>
            </a:pPr>
            <a:r>
              <a:t/>
            </a:r>
            <a:endParaRPr sz="1200">
              <a:solidFill>
                <a:schemeClr val="lt1"/>
              </a:solidFill>
              <a:latin typeface="Roboto Mono"/>
              <a:ea typeface="Roboto Mono"/>
              <a:cs typeface="Roboto Mono"/>
              <a:sym typeface="Roboto Mono"/>
            </a:endParaRPr>
          </a:p>
          <a:p>
            <a:pPr indent="0" lvl="0" marL="0" rtl="0" algn="ctr">
              <a:spcBef>
                <a:spcPts val="0"/>
              </a:spcBef>
              <a:spcAft>
                <a:spcPts val="0"/>
              </a:spcAft>
              <a:buClr>
                <a:schemeClr val="dk1"/>
              </a:buClr>
              <a:buSzPct val="91666"/>
              <a:buFont typeface="Arial"/>
              <a:buNone/>
            </a:pPr>
            <a:r>
              <a:t/>
            </a:r>
            <a:endParaRPr sz="1200">
              <a:solidFill>
                <a:schemeClr val="lt1"/>
              </a:solidFill>
              <a:latin typeface="Roboto Mono"/>
              <a:ea typeface="Roboto Mono"/>
              <a:cs typeface="Roboto Mono"/>
              <a:sym typeface="Roboto Mono"/>
            </a:endParaRPr>
          </a:p>
        </p:txBody>
      </p:sp>
      <p:sp>
        <p:nvSpPr>
          <p:cNvPr id="159" name="Google Shape;159;p30"/>
          <p:cNvSpPr txBox="1"/>
          <p:nvPr>
            <p:ph type="title"/>
          </p:nvPr>
        </p:nvSpPr>
        <p:spPr>
          <a:xfrm>
            <a:off x="103925" y="2821025"/>
            <a:ext cx="4622100" cy="4811400"/>
          </a:xfrm>
          <a:prstGeom prst="rect">
            <a:avLst/>
          </a:prstGeom>
          <a:solidFill>
            <a:schemeClr val="lt1"/>
          </a:solidFill>
          <a:ln cap="flat" cmpd="sng" w="9525">
            <a:solidFill>
              <a:srgbClr val="373737"/>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000">
              <a:latin typeface="Roboto Mono"/>
              <a:ea typeface="Roboto Mono"/>
              <a:cs typeface="Roboto Mono"/>
              <a:sym typeface="Roboto Mono"/>
            </a:endParaRPr>
          </a:p>
          <a:p>
            <a:pPr indent="-292100" lvl="0" marL="457200" rtl="0" algn="l">
              <a:lnSpc>
                <a:spcPct val="115000"/>
              </a:lnSpc>
              <a:spcBef>
                <a:spcPts val="0"/>
              </a:spcBef>
              <a:spcAft>
                <a:spcPts val="0"/>
              </a:spcAft>
              <a:buSzPts val="1000"/>
              <a:buFont typeface="Roboto Mono"/>
              <a:buChar char="★"/>
            </a:pPr>
            <a:r>
              <a:rPr b="1" lang="en" sz="1000">
                <a:latin typeface="Roboto Mono"/>
                <a:ea typeface="Roboto Mono"/>
                <a:cs typeface="Roboto Mono"/>
                <a:sym typeface="Roboto Mono"/>
              </a:rPr>
              <a:t>Barnard Zine Library</a:t>
            </a:r>
            <a:r>
              <a:rPr lang="en" sz="1000">
                <a:latin typeface="Roboto Mono"/>
                <a:ea typeface="Roboto Mono"/>
                <a:cs typeface="Roboto Mono"/>
                <a:sym typeface="Roboto Mono"/>
              </a:rPr>
              <a:t> - This collection strives to please everyone from the most controlled librarians to the wildest zine-makers. </a:t>
            </a:r>
            <a:endParaRPr sz="1000">
              <a:latin typeface="Roboto Mono"/>
              <a:ea typeface="Roboto Mono"/>
              <a:cs typeface="Roboto Mono"/>
              <a:sym typeface="Roboto Mono"/>
            </a:endParaRPr>
          </a:p>
          <a:p>
            <a:pPr indent="0" lvl="0" marL="457200" rtl="0" algn="l">
              <a:lnSpc>
                <a:spcPct val="115000"/>
              </a:lnSpc>
              <a:spcBef>
                <a:spcPts val="0"/>
              </a:spcBef>
              <a:spcAft>
                <a:spcPts val="0"/>
              </a:spcAft>
              <a:buNone/>
            </a:pPr>
            <a:r>
              <a:t/>
            </a:r>
            <a:endParaRPr sz="1000">
              <a:latin typeface="Roboto Mono"/>
              <a:ea typeface="Roboto Mono"/>
              <a:cs typeface="Roboto Mono"/>
              <a:sym typeface="Roboto Mono"/>
            </a:endParaRPr>
          </a:p>
          <a:p>
            <a:pPr indent="-292100" lvl="0" marL="457200" rtl="0" algn="l">
              <a:lnSpc>
                <a:spcPct val="115000"/>
              </a:lnSpc>
              <a:spcBef>
                <a:spcPts val="0"/>
              </a:spcBef>
              <a:spcAft>
                <a:spcPts val="0"/>
              </a:spcAft>
              <a:buSzPts val="1000"/>
              <a:buFont typeface="Roboto Mono"/>
              <a:buChar char="★"/>
            </a:pPr>
            <a:r>
              <a:rPr b="1" lang="en" sz="1000">
                <a:latin typeface="Roboto Mono"/>
                <a:ea typeface="Roboto Mono"/>
                <a:cs typeface="Roboto Mono"/>
                <a:sym typeface="Roboto Mono"/>
              </a:rPr>
              <a:t>Interference Archive</a:t>
            </a:r>
            <a:r>
              <a:rPr lang="en" sz="1000">
                <a:latin typeface="Roboto Mono"/>
                <a:ea typeface="Roboto Mono"/>
                <a:cs typeface="Roboto Mono"/>
                <a:sym typeface="Roboto Mono"/>
              </a:rPr>
              <a:t> -  The mission of Interference Archive is to explore the relationship between cultural production and social movements. This work manifests in an open stacks archival collection, publications, a study center, and public programs including exhibitions, workshops, talks, and screenings, all of which encourage critical and creative engagement with the rich history of social movements.</a:t>
            </a:r>
            <a:br>
              <a:rPr lang="en" sz="1000">
                <a:latin typeface="Roboto Mono"/>
                <a:ea typeface="Roboto Mono"/>
                <a:cs typeface="Roboto Mono"/>
                <a:sym typeface="Roboto Mono"/>
              </a:rPr>
            </a:br>
            <a:endParaRPr sz="1000">
              <a:latin typeface="Roboto Mono"/>
              <a:ea typeface="Roboto Mono"/>
              <a:cs typeface="Roboto Mono"/>
              <a:sym typeface="Roboto Mono"/>
            </a:endParaRPr>
          </a:p>
          <a:p>
            <a:pPr indent="-292100" lvl="0" marL="457200" rtl="0" algn="l">
              <a:lnSpc>
                <a:spcPct val="115000"/>
              </a:lnSpc>
              <a:spcBef>
                <a:spcPts val="0"/>
              </a:spcBef>
              <a:spcAft>
                <a:spcPts val="0"/>
              </a:spcAft>
              <a:buSzPts val="1000"/>
              <a:buFont typeface="Roboto Mono"/>
              <a:buChar char="★"/>
            </a:pPr>
            <a:r>
              <a:rPr b="1" lang="en" sz="1000">
                <a:solidFill>
                  <a:srgbClr val="212529"/>
                </a:solidFill>
                <a:highlight>
                  <a:schemeClr val="lt1"/>
                </a:highlight>
                <a:latin typeface="Roboto Mono"/>
                <a:ea typeface="Roboto Mono"/>
                <a:cs typeface="Roboto Mono"/>
                <a:sym typeface="Roboto Mono"/>
              </a:rPr>
              <a:t>MoRUS</a:t>
            </a:r>
            <a:r>
              <a:rPr lang="en" sz="1000">
                <a:solidFill>
                  <a:srgbClr val="212529"/>
                </a:solidFill>
                <a:highlight>
                  <a:schemeClr val="lt1"/>
                </a:highlight>
                <a:latin typeface="Roboto Mono"/>
                <a:ea typeface="Roboto Mono"/>
                <a:cs typeface="Roboto Mono"/>
                <a:sym typeface="Roboto Mono"/>
              </a:rPr>
              <a:t> - Museum of Reclaimed Urban Space showcases an often untold version of New York City history through photography, videography, authentic artifacts, and documents.</a:t>
            </a:r>
            <a:br>
              <a:rPr lang="en" sz="1000">
                <a:solidFill>
                  <a:srgbClr val="212529"/>
                </a:solidFill>
                <a:highlight>
                  <a:schemeClr val="lt1"/>
                </a:highlight>
                <a:latin typeface="Roboto Mono"/>
                <a:ea typeface="Roboto Mono"/>
                <a:cs typeface="Roboto Mono"/>
                <a:sym typeface="Roboto Mono"/>
              </a:rPr>
            </a:br>
            <a:r>
              <a:rPr lang="en" sz="1000">
                <a:solidFill>
                  <a:srgbClr val="212529"/>
                </a:solidFill>
                <a:highlight>
                  <a:schemeClr val="lt1"/>
                </a:highlight>
                <a:latin typeface="Roboto Mono"/>
                <a:ea typeface="Roboto Mono"/>
                <a:cs typeface="Roboto Mono"/>
                <a:sym typeface="Roboto Mono"/>
              </a:rPr>
              <a:t> </a:t>
            </a:r>
            <a:endParaRPr sz="1000">
              <a:latin typeface="Roboto Mono"/>
              <a:ea typeface="Roboto Mono"/>
              <a:cs typeface="Roboto Mono"/>
              <a:sym typeface="Roboto Mono"/>
            </a:endParaRPr>
          </a:p>
          <a:p>
            <a:pPr indent="-292100" lvl="0" marL="457200" rtl="0" algn="l">
              <a:lnSpc>
                <a:spcPct val="115000"/>
              </a:lnSpc>
              <a:spcBef>
                <a:spcPts val="0"/>
              </a:spcBef>
              <a:spcAft>
                <a:spcPts val="0"/>
              </a:spcAft>
              <a:buSzPts val="1000"/>
              <a:buFont typeface="Roboto Mono"/>
              <a:buChar char="★"/>
            </a:pPr>
            <a:r>
              <a:rPr b="1" lang="en" sz="1000">
                <a:latin typeface="Roboto Mono"/>
                <a:ea typeface="Roboto Mono"/>
                <a:cs typeface="Roboto Mono"/>
                <a:sym typeface="Roboto Mono"/>
              </a:rPr>
              <a:t>Pratt Institute Library</a:t>
            </a:r>
            <a:r>
              <a:rPr lang="en" sz="1000">
                <a:latin typeface="Roboto Mono"/>
                <a:ea typeface="Roboto Mono"/>
                <a:cs typeface="Roboto Mono"/>
                <a:sym typeface="Roboto Mono"/>
              </a:rPr>
              <a:t> - </a:t>
            </a:r>
            <a:r>
              <a:rPr lang="en" sz="1000">
                <a:solidFill>
                  <a:srgbClr val="212529"/>
                </a:solidFill>
                <a:highlight>
                  <a:srgbClr val="FFFFFF"/>
                </a:highlight>
                <a:latin typeface="Roboto Mono"/>
                <a:ea typeface="Roboto Mono"/>
                <a:cs typeface="Roboto Mono"/>
                <a:sym typeface="Roboto Mono"/>
              </a:rPr>
              <a:t>Located in the neighborhood of Clinton Hill, in a handsome 1896 landmark building with interiors by the Tiffany Glass &amp; Decorating Company. Collections and services are focused on the visual arts, architecture, design, creative writing, and allied fields.</a:t>
            </a:r>
            <a:endParaRPr sz="1000">
              <a:solidFill>
                <a:srgbClr val="212529"/>
              </a:solidFill>
              <a:highlight>
                <a:srgbClr val="FFFFFF"/>
              </a:highlight>
              <a:latin typeface="Roboto Mono"/>
              <a:ea typeface="Roboto Mono"/>
              <a:cs typeface="Roboto Mono"/>
              <a:sym typeface="Roboto Mono"/>
            </a:endParaRPr>
          </a:p>
        </p:txBody>
      </p:sp>
      <p:pic>
        <p:nvPicPr>
          <p:cNvPr id="160" name="Google Shape;160;p30"/>
          <p:cNvPicPr preferRelativeResize="0"/>
          <p:nvPr/>
        </p:nvPicPr>
        <p:blipFill>
          <a:blip r:embed="rId3">
            <a:alphaModFix/>
          </a:blip>
          <a:stretch>
            <a:fillRect/>
          </a:stretch>
        </p:blipFill>
        <p:spPr>
          <a:xfrm rot="199598">
            <a:off x="3558158" y="507630"/>
            <a:ext cx="1381764" cy="1355960"/>
          </a:xfrm>
          <a:prstGeom prst="rect">
            <a:avLst/>
          </a:prstGeom>
          <a:noFill/>
          <a:ln>
            <a:noFill/>
          </a:ln>
        </p:spPr>
      </p:pic>
      <p:sp>
        <p:nvSpPr>
          <p:cNvPr id="161" name="Google Shape;161;p30"/>
          <p:cNvSpPr/>
          <p:nvPr/>
        </p:nvSpPr>
        <p:spPr>
          <a:xfrm>
            <a:off x="68225" y="73364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30"/>
          <p:cNvSpPr txBox="1"/>
          <p:nvPr/>
        </p:nvSpPr>
        <p:spPr>
          <a:xfrm>
            <a:off x="103925" y="7375875"/>
            <a:ext cx="223500" cy="2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6</a:t>
            </a:r>
            <a:endParaRPr sz="800">
              <a:solidFill>
                <a:schemeClr val="dk2"/>
              </a:solidFill>
              <a:latin typeface="Roboto Mono"/>
              <a:ea typeface="Roboto Mono"/>
              <a:cs typeface="Roboto Mono"/>
              <a:sym typeface="Roboto Mono"/>
            </a:endParaRPr>
          </a:p>
        </p:txBody>
      </p:sp>
      <p:pic>
        <p:nvPicPr>
          <p:cNvPr id="163" name="Google Shape;163;p30"/>
          <p:cNvPicPr preferRelativeResize="0"/>
          <p:nvPr/>
        </p:nvPicPr>
        <p:blipFill>
          <a:blip r:embed="rId4">
            <a:alphaModFix/>
          </a:blip>
          <a:stretch>
            <a:fillRect/>
          </a:stretch>
        </p:blipFill>
        <p:spPr>
          <a:xfrm rot="1745101">
            <a:off x="3137987" y="1175775"/>
            <a:ext cx="1463039" cy="14630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nvSpPr>
        <p:spPr>
          <a:xfrm>
            <a:off x="653825" y="164000"/>
            <a:ext cx="3647700" cy="459000"/>
          </a:xfrm>
          <a:prstGeom prst="rect">
            <a:avLst/>
          </a:prstGeom>
          <a:solidFill>
            <a:schemeClr val="lt1"/>
          </a:solidFill>
          <a:ln cap="flat" cmpd="sng" w="28575">
            <a:solidFill>
              <a:srgbClr val="22222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Balsamiq Sans"/>
                <a:ea typeface="Balsamiq Sans"/>
                <a:cs typeface="Balsamiq Sans"/>
                <a:sym typeface="Balsamiq Sans"/>
              </a:rPr>
              <a:t>NYU insider tips</a:t>
            </a:r>
            <a:endParaRPr sz="2400">
              <a:solidFill>
                <a:schemeClr val="dk1"/>
              </a:solidFill>
              <a:latin typeface="Balsamiq Sans"/>
              <a:ea typeface="Balsamiq Sans"/>
              <a:cs typeface="Balsamiq Sans"/>
              <a:sym typeface="Balsamiq Sans"/>
            </a:endParaRPr>
          </a:p>
        </p:txBody>
      </p:sp>
      <p:sp>
        <p:nvSpPr>
          <p:cNvPr id="169" name="Google Shape;169;p31"/>
          <p:cNvSpPr txBox="1"/>
          <p:nvPr/>
        </p:nvSpPr>
        <p:spPr>
          <a:xfrm>
            <a:off x="237575" y="754275"/>
            <a:ext cx="4480200" cy="6903300"/>
          </a:xfrm>
          <a:prstGeom prst="rect">
            <a:avLst/>
          </a:prstGeom>
          <a:solidFill>
            <a:schemeClr val="lt1"/>
          </a:solidFill>
          <a:ln cap="flat" cmpd="sng" w="2857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sz="1300">
                <a:solidFill>
                  <a:schemeClr val="dk1"/>
                </a:solidFill>
                <a:latin typeface="Roboto Mono"/>
                <a:ea typeface="Roboto Mono"/>
                <a:cs typeface="Roboto Mono"/>
                <a:sym typeface="Roboto Mono"/>
              </a:rPr>
              <a:t>Outdoor seating options:</a:t>
            </a:r>
            <a:br>
              <a:rPr b="1" i="1" lang="en" sz="1300">
                <a:solidFill>
                  <a:schemeClr val="dk1"/>
                </a:solidFill>
                <a:latin typeface="Roboto Mono"/>
                <a:ea typeface="Roboto Mono"/>
                <a:cs typeface="Roboto Mono"/>
                <a:sym typeface="Roboto Mono"/>
              </a:rPr>
            </a:br>
            <a:endParaRPr b="1" i="1" sz="1300">
              <a:solidFill>
                <a:schemeClr val="dk1"/>
              </a:solidFill>
              <a:latin typeface="Roboto Mono"/>
              <a:ea typeface="Roboto Mono"/>
              <a:cs typeface="Roboto Mono"/>
              <a:sym typeface="Roboto Mono"/>
            </a:endParaRPr>
          </a:p>
          <a:p>
            <a:pPr indent="0" lvl="0" marL="0" rtl="0" algn="l">
              <a:spcBef>
                <a:spcPts val="0"/>
              </a:spcBef>
              <a:spcAft>
                <a:spcPts val="0"/>
              </a:spcAft>
              <a:buNone/>
            </a:pPr>
            <a:r>
              <a:rPr b="1" i="1" lang="en" sz="1100">
                <a:solidFill>
                  <a:schemeClr val="dk1"/>
                </a:solidFill>
                <a:latin typeface="Roboto Mono"/>
                <a:ea typeface="Roboto Mono"/>
                <a:cs typeface="Roboto Mono"/>
                <a:sym typeface="Roboto Mono"/>
              </a:rPr>
              <a:t>Washington Square Park</a:t>
            </a:r>
            <a:r>
              <a:rPr lang="en" sz="1100">
                <a:solidFill>
                  <a:schemeClr val="dk1"/>
                </a:solidFill>
                <a:latin typeface="Roboto Mono"/>
                <a:ea typeface="Roboto Mono"/>
                <a:cs typeface="Roboto Mono"/>
                <a:sym typeface="Roboto Mono"/>
              </a:rPr>
              <a:t> serves as NYU's quad, but it's a public park, so there's lots to see and do, and plenty of seating!  Check out the fountain at the center of the park.</a:t>
            </a:r>
            <a:br>
              <a:rPr lang="en" sz="1100">
                <a:solidFill>
                  <a:schemeClr val="dk1"/>
                </a:solidFill>
                <a:latin typeface="Roboto Mono"/>
                <a:ea typeface="Roboto Mono"/>
                <a:cs typeface="Roboto Mono"/>
                <a:sym typeface="Roboto Mono"/>
              </a:rPr>
            </a:br>
            <a:endParaRPr sz="600">
              <a:solidFill>
                <a:schemeClr val="dk1"/>
              </a:solidFill>
              <a:latin typeface="Roboto Mono"/>
              <a:ea typeface="Roboto Mono"/>
              <a:cs typeface="Roboto Mono"/>
              <a:sym typeface="Roboto Mono"/>
            </a:endParaRPr>
          </a:p>
          <a:p>
            <a:pPr indent="0" lvl="0" marL="0" rtl="0" algn="l">
              <a:spcBef>
                <a:spcPts val="0"/>
              </a:spcBef>
              <a:spcAft>
                <a:spcPts val="0"/>
              </a:spcAft>
              <a:buNone/>
            </a:pPr>
            <a:r>
              <a:rPr b="1" i="1" lang="en" sz="1100">
                <a:solidFill>
                  <a:schemeClr val="dk1"/>
                </a:solidFill>
                <a:latin typeface="Roboto Mono"/>
                <a:ea typeface="Roboto Mono"/>
                <a:cs typeface="Roboto Mono"/>
                <a:sym typeface="Roboto Mono"/>
              </a:rPr>
              <a:t>Sasaki Gardens</a:t>
            </a:r>
            <a:r>
              <a:rPr i="1" lang="en" sz="1100">
                <a:solidFill>
                  <a:schemeClr val="dk1"/>
                </a:solidFill>
                <a:latin typeface="Roboto Mono"/>
                <a:ea typeface="Roboto Mono"/>
                <a:cs typeface="Roboto Mono"/>
                <a:sym typeface="Roboto Mono"/>
              </a:rPr>
              <a:t> </a:t>
            </a:r>
            <a:r>
              <a:rPr lang="en" sz="1100">
                <a:solidFill>
                  <a:schemeClr val="dk1"/>
                </a:solidFill>
                <a:latin typeface="Roboto Mono"/>
                <a:ea typeface="Roboto Mono"/>
                <a:cs typeface="Roboto Mono"/>
                <a:sym typeface="Roboto Mono"/>
              </a:rPr>
              <a:t>located between 3rd Street and Bleecker. Enter the park through the faculty housing driveways (large white buildings behind Bobst). Best views of the park are in North Reading Rooms, so please visit the even floors of Bobst to locate a seat and birdwatch!</a:t>
            </a:r>
            <a:endParaRPr sz="1100">
              <a:solidFill>
                <a:schemeClr val="dk1"/>
              </a:solidFill>
              <a:latin typeface="Roboto Mono"/>
              <a:ea typeface="Roboto Mono"/>
              <a:cs typeface="Roboto Mono"/>
              <a:sym typeface="Roboto Mono"/>
            </a:endParaRPr>
          </a:p>
          <a:p>
            <a:pPr indent="0" lvl="0" marL="0" rtl="0" algn="l">
              <a:spcBef>
                <a:spcPts val="0"/>
              </a:spcBef>
              <a:spcAft>
                <a:spcPts val="0"/>
              </a:spcAft>
              <a:buNone/>
            </a:pPr>
            <a:r>
              <a:t/>
            </a:r>
            <a:endParaRPr sz="600">
              <a:solidFill>
                <a:schemeClr val="dk1"/>
              </a:solidFill>
              <a:latin typeface="Roboto Mono"/>
              <a:ea typeface="Roboto Mono"/>
              <a:cs typeface="Roboto Mono"/>
              <a:sym typeface="Roboto Mono"/>
            </a:endParaRPr>
          </a:p>
          <a:p>
            <a:pPr indent="0" lvl="0" marL="0" rtl="0" algn="l">
              <a:spcBef>
                <a:spcPts val="0"/>
              </a:spcBef>
              <a:spcAft>
                <a:spcPts val="0"/>
              </a:spcAft>
              <a:buNone/>
            </a:pPr>
            <a:r>
              <a:rPr b="1" i="1" lang="en" sz="1300">
                <a:solidFill>
                  <a:schemeClr val="dk1"/>
                </a:solidFill>
                <a:latin typeface="Roboto Mono"/>
                <a:ea typeface="Roboto Mono"/>
                <a:cs typeface="Roboto Mono"/>
                <a:sym typeface="Roboto Mono"/>
              </a:rPr>
              <a:t>Designated eating areas</a:t>
            </a:r>
            <a:r>
              <a:rPr lang="en" sz="1100">
                <a:solidFill>
                  <a:schemeClr val="dk1"/>
                </a:solidFill>
                <a:latin typeface="Roboto Mono"/>
                <a:ea typeface="Roboto Mono"/>
                <a:cs typeface="Roboto Mono"/>
                <a:sym typeface="Roboto Mono"/>
              </a:rPr>
              <a:t> include the 5th Floor south side of Bobst and the Lower Level 1 lounge.  You can also eat on the catwalks on each floor, but please remember to deposit your trash in the provided bins!</a:t>
            </a:r>
            <a:endParaRPr sz="1100">
              <a:solidFill>
                <a:schemeClr val="dk1"/>
              </a:solidFill>
              <a:latin typeface="Roboto Mono"/>
              <a:ea typeface="Roboto Mono"/>
              <a:cs typeface="Roboto Mono"/>
              <a:sym typeface="Roboto Mono"/>
            </a:endParaRPr>
          </a:p>
          <a:p>
            <a:pPr indent="0" lvl="0" marL="0" rtl="0" algn="l">
              <a:spcBef>
                <a:spcPts val="0"/>
              </a:spcBef>
              <a:spcAft>
                <a:spcPts val="0"/>
              </a:spcAft>
              <a:buNone/>
            </a:pPr>
            <a:r>
              <a:t/>
            </a:r>
            <a:endParaRPr sz="600">
              <a:solidFill>
                <a:schemeClr val="dk1"/>
              </a:solidFill>
              <a:latin typeface="Roboto Mono"/>
              <a:ea typeface="Roboto Mono"/>
              <a:cs typeface="Roboto Mono"/>
              <a:sym typeface="Roboto Mono"/>
            </a:endParaRPr>
          </a:p>
          <a:p>
            <a:pPr indent="0" lvl="0" marL="0" rtl="0" algn="l">
              <a:spcBef>
                <a:spcPts val="0"/>
              </a:spcBef>
              <a:spcAft>
                <a:spcPts val="0"/>
              </a:spcAft>
              <a:buNone/>
            </a:pPr>
            <a:r>
              <a:rPr b="1" i="1" lang="en" sz="1300">
                <a:solidFill>
                  <a:schemeClr val="dk1"/>
                </a:solidFill>
                <a:latin typeface="Roboto Mono"/>
                <a:ea typeface="Roboto Mono"/>
                <a:cs typeface="Roboto Mono"/>
                <a:sym typeface="Roboto Mono"/>
              </a:rPr>
              <a:t>Restrooms</a:t>
            </a:r>
            <a:r>
              <a:rPr lang="en">
                <a:solidFill>
                  <a:schemeClr val="dk1"/>
                </a:solidFill>
                <a:latin typeface="Roboto Mono"/>
                <a:ea typeface="Roboto Mono"/>
                <a:cs typeface="Roboto Mono"/>
                <a:sym typeface="Roboto Mono"/>
              </a:rPr>
              <a:t> </a:t>
            </a:r>
            <a:r>
              <a:rPr lang="en" sz="1100">
                <a:solidFill>
                  <a:schemeClr val="dk1"/>
                </a:solidFill>
                <a:latin typeface="Roboto Mono"/>
                <a:ea typeface="Roboto Mono"/>
                <a:cs typeface="Roboto Mono"/>
                <a:sym typeface="Roboto Mono"/>
              </a:rPr>
              <a:t>are on every floor on the southside, both east and west of the building. Accessible and gender-neutral bathrooms are located on the 5th Floor Lower Level 2 (use the two elevators on the east side--closest to the statue of Bobst to get to the lower levels) </a:t>
            </a:r>
            <a:endParaRPr sz="1100">
              <a:solidFill>
                <a:schemeClr val="dk1"/>
              </a:solidFill>
              <a:latin typeface="Roboto Mono"/>
              <a:ea typeface="Roboto Mono"/>
              <a:cs typeface="Roboto Mono"/>
              <a:sym typeface="Roboto Mono"/>
            </a:endParaRPr>
          </a:p>
          <a:p>
            <a:pPr indent="0" lvl="0" marL="0" rtl="0" algn="l">
              <a:spcBef>
                <a:spcPts val="0"/>
              </a:spcBef>
              <a:spcAft>
                <a:spcPts val="0"/>
              </a:spcAft>
              <a:buNone/>
            </a:pPr>
            <a:r>
              <a:t/>
            </a:r>
            <a:endParaRPr sz="1100">
              <a:solidFill>
                <a:schemeClr val="dk1"/>
              </a:solidFill>
              <a:latin typeface="Roboto Mono"/>
              <a:ea typeface="Roboto Mono"/>
              <a:cs typeface="Roboto Mono"/>
              <a:sym typeface="Roboto Mono"/>
            </a:endParaRPr>
          </a:p>
          <a:p>
            <a:pPr indent="0" lvl="0" marL="0" rtl="0" algn="l">
              <a:spcBef>
                <a:spcPts val="0"/>
              </a:spcBef>
              <a:spcAft>
                <a:spcPts val="0"/>
              </a:spcAft>
              <a:buNone/>
            </a:pPr>
            <a:r>
              <a:rPr b="1" i="1" lang="en" sz="1300">
                <a:solidFill>
                  <a:schemeClr val="dk1"/>
                </a:solidFill>
                <a:latin typeface="Roboto Mono"/>
                <a:ea typeface="Roboto Mono"/>
                <a:cs typeface="Roboto Mono"/>
                <a:sym typeface="Roboto Mono"/>
              </a:rPr>
              <a:t>Water fountains</a:t>
            </a:r>
            <a:r>
              <a:rPr lang="en" sz="1100">
                <a:solidFill>
                  <a:schemeClr val="dk1"/>
                </a:solidFill>
                <a:latin typeface="Roboto Mono"/>
                <a:ea typeface="Roboto Mono"/>
                <a:cs typeface="Roboto Mono"/>
                <a:sym typeface="Roboto Mono"/>
              </a:rPr>
              <a:t> are located throughout the building near the restrooms </a:t>
            </a:r>
            <a:endParaRPr sz="1100">
              <a:solidFill>
                <a:schemeClr val="dk1"/>
              </a:solidFill>
              <a:latin typeface="Roboto Mono"/>
              <a:ea typeface="Roboto Mono"/>
              <a:cs typeface="Roboto Mono"/>
              <a:sym typeface="Roboto Mono"/>
            </a:endParaRPr>
          </a:p>
          <a:p>
            <a:pPr indent="0" lvl="0" marL="0" rtl="0" algn="l">
              <a:spcBef>
                <a:spcPts val="0"/>
              </a:spcBef>
              <a:spcAft>
                <a:spcPts val="0"/>
              </a:spcAft>
              <a:buNone/>
            </a:pPr>
            <a:r>
              <a:t/>
            </a:r>
            <a:endParaRPr sz="600">
              <a:solidFill>
                <a:schemeClr val="dk1"/>
              </a:solidFill>
              <a:latin typeface="Roboto Mono"/>
              <a:ea typeface="Roboto Mono"/>
              <a:cs typeface="Roboto Mono"/>
              <a:sym typeface="Roboto Mono"/>
            </a:endParaRPr>
          </a:p>
          <a:p>
            <a:pPr indent="0" lvl="0" marL="0" rtl="0" algn="l">
              <a:spcBef>
                <a:spcPts val="0"/>
              </a:spcBef>
              <a:spcAft>
                <a:spcPts val="0"/>
              </a:spcAft>
              <a:buNone/>
            </a:pPr>
            <a:r>
              <a:rPr b="1" i="1" lang="en" sz="1300">
                <a:solidFill>
                  <a:schemeClr val="dk1"/>
                </a:solidFill>
                <a:latin typeface="Roboto Mono"/>
                <a:ea typeface="Roboto Mono"/>
                <a:cs typeface="Roboto Mono"/>
                <a:sym typeface="Roboto Mono"/>
              </a:rPr>
              <a:t>Vending machines</a:t>
            </a:r>
            <a:r>
              <a:rPr lang="en" sz="1100">
                <a:solidFill>
                  <a:schemeClr val="dk1"/>
                </a:solidFill>
                <a:latin typeface="Roboto Mono"/>
                <a:ea typeface="Roboto Mono"/>
                <a:cs typeface="Roboto Mono"/>
                <a:sym typeface="Roboto Mono"/>
              </a:rPr>
              <a:t> for snackies are located on Lower Level 1. The machines take cash and card.  There is also a microwave for warming food up.</a:t>
            </a:r>
            <a:endParaRPr sz="1100">
              <a:solidFill>
                <a:schemeClr val="dk1"/>
              </a:solidFill>
              <a:latin typeface="Roboto Mono"/>
              <a:ea typeface="Roboto Mono"/>
              <a:cs typeface="Roboto Mono"/>
              <a:sym typeface="Roboto Mono"/>
            </a:endParaRPr>
          </a:p>
          <a:p>
            <a:pPr indent="0" lvl="0" marL="0" rtl="0" algn="l">
              <a:spcBef>
                <a:spcPts val="0"/>
              </a:spcBef>
              <a:spcAft>
                <a:spcPts val="0"/>
              </a:spcAft>
              <a:buNone/>
            </a:pPr>
            <a:r>
              <a:t/>
            </a:r>
            <a:endParaRPr sz="600">
              <a:solidFill>
                <a:schemeClr val="dk1"/>
              </a:solidFill>
              <a:latin typeface="Roboto Mono"/>
              <a:ea typeface="Roboto Mono"/>
              <a:cs typeface="Roboto Mono"/>
              <a:sym typeface="Roboto Mono"/>
            </a:endParaRPr>
          </a:p>
          <a:p>
            <a:pPr indent="0" lvl="0" marL="0" rtl="0" algn="l">
              <a:spcBef>
                <a:spcPts val="0"/>
              </a:spcBef>
              <a:spcAft>
                <a:spcPts val="0"/>
              </a:spcAft>
              <a:buNone/>
            </a:pPr>
            <a:r>
              <a:rPr lang="en" sz="1100">
                <a:solidFill>
                  <a:schemeClr val="dk1"/>
                </a:solidFill>
                <a:latin typeface="Roboto Mono"/>
                <a:ea typeface="Roboto Mono"/>
                <a:cs typeface="Roboto Mono"/>
                <a:sym typeface="Roboto Mono"/>
              </a:rPr>
              <a:t>ZLuC organizers have put together a </a:t>
            </a:r>
            <a:r>
              <a:rPr b="1" i="1" lang="en" sz="1300">
                <a:solidFill>
                  <a:schemeClr val="dk1"/>
                </a:solidFill>
                <a:latin typeface="Roboto Mono"/>
                <a:ea typeface="Roboto Mono"/>
                <a:cs typeface="Roboto Mono"/>
                <a:sym typeface="Roboto Mono"/>
              </a:rPr>
              <a:t>quiet space</a:t>
            </a:r>
            <a:r>
              <a:rPr lang="en" sz="1100">
                <a:solidFill>
                  <a:schemeClr val="dk1"/>
                </a:solidFill>
                <a:latin typeface="Roboto Mono"/>
                <a:ea typeface="Roboto Mono"/>
                <a:cs typeface="Roboto Mono"/>
                <a:sym typeface="Roboto Mono"/>
              </a:rPr>
              <a:t> in Room 613 and a craft/zine making space in 411.  There's also a </a:t>
            </a:r>
            <a:r>
              <a:rPr b="1" i="1" lang="en" sz="1300">
                <a:solidFill>
                  <a:schemeClr val="dk1"/>
                </a:solidFill>
                <a:latin typeface="Roboto Mono"/>
                <a:ea typeface="Roboto Mono"/>
                <a:cs typeface="Roboto Mono"/>
                <a:sym typeface="Roboto Mono"/>
              </a:rPr>
              <a:t>Sensory Space</a:t>
            </a:r>
            <a:r>
              <a:rPr lang="en" sz="1100">
                <a:solidFill>
                  <a:schemeClr val="dk1"/>
                </a:solidFill>
                <a:latin typeface="Roboto Mono"/>
                <a:ea typeface="Roboto Mono"/>
                <a:cs typeface="Roboto Mono"/>
                <a:sym typeface="Roboto Mono"/>
              </a:rPr>
              <a:t> on the 1st Floor, southwest side of the building, if you need a lowly lit and very quiet space</a:t>
            </a:r>
            <a:endParaRPr sz="1100">
              <a:solidFill>
                <a:schemeClr val="dk1"/>
              </a:solidFill>
              <a:latin typeface="Roboto Mono"/>
              <a:ea typeface="Roboto Mono"/>
              <a:cs typeface="Roboto Mono"/>
              <a:sym typeface="Roboto Mono"/>
            </a:endParaRPr>
          </a:p>
          <a:p>
            <a:pPr indent="0" lvl="0" marL="0" rtl="0" algn="l">
              <a:spcBef>
                <a:spcPts val="0"/>
              </a:spcBef>
              <a:spcAft>
                <a:spcPts val="0"/>
              </a:spcAft>
              <a:buNone/>
            </a:pPr>
            <a:r>
              <a:t/>
            </a:r>
            <a:endParaRPr sz="600">
              <a:solidFill>
                <a:schemeClr val="dk1"/>
              </a:solidFill>
              <a:latin typeface="Roboto Mono"/>
              <a:ea typeface="Roboto Mono"/>
              <a:cs typeface="Roboto Mono"/>
              <a:sym typeface="Roboto Mono"/>
            </a:endParaRPr>
          </a:p>
          <a:p>
            <a:pPr indent="0" lvl="0" marL="0" rtl="0" algn="l">
              <a:spcBef>
                <a:spcPts val="0"/>
              </a:spcBef>
              <a:spcAft>
                <a:spcPts val="0"/>
              </a:spcAft>
              <a:buNone/>
            </a:pPr>
            <a:r>
              <a:rPr b="1" i="1" lang="en" sz="1300">
                <a:solidFill>
                  <a:schemeClr val="dk1"/>
                </a:solidFill>
                <a:latin typeface="Roboto Mono"/>
                <a:ea typeface="Roboto Mono"/>
                <a:cs typeface="Roboto Mono"/>
                <a:sym typeface="Roboto Mono"/>
              </a:rPr>
              <a:t>Wi-Fi</a:t>
            </a:r>
            <a:r>
              <a:rPr lang="en" sz="1100">
                <a:solidFill>
                  <a:schemeClr val="dk1"/>
                </a:solidFill>
                <a:latin typeface="Roboto Mono"/>
                <a:ea typeface="Roboto Mono"/>
                <a:cs typeface="Roboto Mono"/>
                <a:sym typeface="Roboto Mono"/>
              </a:rPr>
              <a:t> will be available to all participants</a:t>
            </a:r>
            <a:endParaRPr sz="1100">
              <a:solidFill>
                <a:schemeClr val="dk1"/>
              </a:solidFill>
              <a:latin typeface="Roboto Mono"/>
              <a:ea typeface="Roboto Mono"/>
              <a:cs typeface="Roboto Mono"/>
              <a:sym typeface="Roboto Mono"/>
            </a:endParaRPr>
          </a:p>
        </p:txBody>
      </p:sp>
      <p:sp>
        <p:nvSpPr>
          <p:cNvPr id="170" name="Google Shape;170;p31"/>
          <p:cNvSpPr/>
          <p:nvPr/>
        </p:nvSpPr>
        <p:spPr>
          <a:xfrm>
            <a:off x="4538625" y="736817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31"/>
          <p:cNvSpPr txBox="1"/>
          <p:nvPr/>
        </p:nvSpPr>
        <p:spPr>
          <a:xfrm>
            <a:off x="4574325" y="7407625"/>
            <a:ext cx="223500" cy="2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7</a:t>
            </a:r>
            <a:endParaRPr sz="800">
              <a:solidFill>
                <a:schemeClr val="dk2"/>
              </a:solidFill>
              <a:latin typeface="Roboto Mono"/>
              <a:ea typeface="Roboto Mono"/>
              <a:cs typeface="Roboto Mono"/>
              <a:sym typeface="Roboto Mono"/>
            </a:endParaRPr>
          </a:p>
        </p:txBody>
      </p:sp>
      <p:cxnSp>
        <p:nvCxnSpPr>
          <p:cNvPr id="172" name="Google Shape;172;p31"/>
          <p:cNvCxnSpPr/>
          <p:nvPr/>
        </p:nvCxnSpPr>
        <p:spPr>
          <a:xfrm flipH="1">
            <a:off x="3937425" y="3546925"/>
            <a:ext cx="896100" cy="4572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2"/>
          <p:cNvPicPr preferRelativeResize="0"/>
          <p:nvPr/>
        </p:nvPicPr>
        <p:blipFill>
          <a:blip r:embed="rId3">
            <a:alphaModFix/>
          </a:blip>
          <a:stretch>
            <a:fillRect/>
          </a:stretch>
        </p:blipFill>
        <p:spPr>
          <a:xfrm>
            <a:off x="0" y="0"/>
            <a:ext cx="5029198" cy="3497020"/>
          </a:xfrm>
          <a:prstGeom prst="rect">
            <a:avLst/>
          </a:prstGeom>
          <a:noFill/>
          <a:ln>
            <a:noFill/>
          </a:ln>
        </p:spPr>
      </p:pic>
      <p:sp>
        <p:nvSpPr>
          <p:cNvPr id="178" name="Google Shape;178;p32"/>
          <p:cNvSpPr txBox="1"/>
          <p:nvPr/>
        </p:nvSpPr>
        <p:spPr>
          <a:xfrm>
            <a:off x="3965050" y="632300"/>
            <a:ext cx="885900" cy="461700"/>
          </a:xfrm>
          <a:prstGeom prst="rect">
            <a:avLst/>
          </a:prstGeom>
          <a:solidFill>
            <a:schemeClr val="lt1"/>
          </a:solidFill>
          <a:ln cap="flat" cmpd="sng" w="9525">
            <a:solidFill>
              <a:srgbClr val="56078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373737"/>
                </a:solidFill>
              </a:rPr>
              <a:t>DORM</a:t>
            </a:r>
            <a:endParaRPr b="1" sz="1700">
              <a:solidFill>
                <a:srgbClr val="373737"/>
              </a:solidFill>
            </a:endParaRPr>
          </a:p>
        </p:txBody>
      </p:sp>
      <p:sp>
        <p:nvSpPr>
          <p:cNvPr id="179" name="Google Shape;179;p32"/>
          <p:cNvSpPr txBox="1"/>
          <p:nvPr/>
        </p:nvSpPr>
        <p:spPr>
          <a:xfrm>
            <a:off x="178250" y="2112725"/>
            <a:ext cx="885900" cy="461700"/>
          </a:xfrm>
          <a:prstGeom prst="rect">
            <a:avLst/>
          </a:prstGeom>
          <a:solidFill>
            <a:schemeClr val="lt1"/>
          </a:solidFill>
          <a:ln cap="flat" cmpd="sng" w="9525">
            <a:solidFill>
              <a:srgbClr val="56078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373737"/>
                </a:solidFill>
              </a:rPr>
              <a:t>ZLuC</a:t>
            </a:r>
            <a:endParaRPr b="1" sz="1800">
              <a:solidFill>
                <a:srgbClr val="373737"/>
              </a:solidFill>
            </a:endParaRPr>
          </a:p>
        </p:txBody>
      </p:sp>
      <p:sp>
        <p:nvSpPr>
          <p:cNvPr id="180" name="Google Shape;180;p32"/>
          <p:cNvSpPr txBox="1"/>
          <p:nvPr/>
        </p:nvSpPr>
        <p:spPr>
          <a:xfrm>
            <a:off x="579150" y="3555488"/>
            <a:ext cx="3870900" cy="1042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Fuck banks, but still, consider renting a CitiBike to get around. </a:t>
            </a:r>
            <a:br>
              <a:rPr lang="en" sz="1800">
                <a:solidFill>
                  <a:schemeClr val="dk2"/>
                </a:solidFill>
              </a:rPr>
            </a:br>
            <a:r>
              <a:rPr lang="en" sz="1800">
                <a:solidFill>
                  <a:srgbClr val="4D5156"/>
                </a:solidFill>
                <a:highlight>
                  <a:srgbClr val="FFFFFF"/>
                </a:highlight>
              </a:rPr>
              <a:t>¯\_(ツ)_/¯</a:t>
            </a:r>
            <a:r>
              <a:rPr lang="en" sz="1800">
                <a:solidFill>
                  <a:schemeClr val="dk2"/>
                </a:solidFill>
              </a:rPr>
              <a:t>  </a:t>
            </a:r>
            <a:r>
              <a:rPr lang="en" sz="1800">
                <a:solidFill>
                  <a:schemeClr val="dk1"/>
                </a:solidFill>
                <a:uFill>
                  <a:noFill/>
                </a:uFill>
                <a:hlinkClick r:id="rId4">
                  <a:extLst>
                    <a:ext uri="{A12FA001-AC4F-418D-AE19-62706E023703}">
                      <ahyp:hlinkClr val="tx"/>
                    </a:ext>
                  </a:extLst>
                </a:hlinkClick>
              </a:rPr>
              <a:t>https://citibikenyc.com</a:t>
            </a:r>
            <a:r>
              <a:rPr lang="en" sz="1800">
                <a:solidFill>
                  <a:srgbClr val="56078C"/>
                </a:solidFill>
              </a:rPr>
              <a:t> </a:t>
            </a:r>
            <a:endParaRPr sz="1800">
              <a:solidFill>
                <a:srgbClr val="56078C"/>
              </a:solidFill>
            </a:endParaRPr>
          </a:p>
        </p:txBody>
      </p:sp>
      <p:pic>
        <p:nvPicPr>
          <p:cNvPr id="181" name="Google Shape;181;p32"/>
          <p:cNvPicPr preferRelativeResize="0"/>
          <p:nvPr/>
        </p:nvPicPr>
        <p:blipFill rotWithShape="1">
          <a:blip r:embed="rId5">
            <a:alphaModFix/>
          </a:blip>
          <a:srcRect b="7966" l="3697" r="3391" t="5348"/>
          <a:stretch/>
        </p:blipFill>
        <p:spPr>
          <a:xfrm>
            <a:off x="178250" y="4982950"/>
            <a:ext cx="4672699" cy="2544525"/>
          </a:xfrm>
          <a:prstGeom prst="rect">
            <a:avLst/>
          </a:prstGeom>
          <a:noFill/>
          <a:ln>
            <a:noFill/>
          </a:ln>
        </p:spPr>
      </p:pic>
      <p:sp>
        <p:nvSpPr>
          <p:cNvPr id="182" name="Google Shape;182;p32"/>
          <p:cNvSpPr/>
          <p:nvPr/>
        </p:nvSpPr>
        <p:spPr>
          <a:xfrm>
            <a:off x="68225" y="73364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32"/>
          <p:cNvSpPr txBox="1"/>
          <p:nvPr/>
        </p:nvSpPr>
        <p:spPr>
          <a:xfrm>
            <a:off x="103925" y="7375875"/>
            <a:ext cx="223500" cy="2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8</a:t>
            </a:r>
            <a:endParaRPr sz="800">
              <a:solidFill>
                <a:schemeClr val="dk2"/>
              </a:solidFill>
              <a:latin typeface="Roboto Mono"/>
              <a:ea typeface="Roboto Mono"/>
              <a:cs typeface="Roboto Mono"/>
              <a:sym typeface="Roboto Mono"/>
            </a:endParaRPr>
          </a:p>
        </p:txBody>
      </p:sp>
      <p:sp>
        <p:nvSpPr>
          <p:cNvPr id="184" name="Google Shape;184;p32"/>
          <p:cNvSpPr txBox="1"/>
          <p:nvPr/>
        </p:nvSpPr>
        <p:spPr>
          <a:xfrm>
            <a:off x="478050" y="5565325"/>
            <a:ext cx="161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BYO Helmet!</a:t>
            </a:r>
            <a:endParaRPr sz="1800">
              <a:solidFill>
                <a:schemeClr val="dk2"/>
              </a:solidFill>
            </a:endParaRPr>
          </a:p>
        </p:txBody>
      </p:sp>
      <p:pic>
        <p:nvPicPr>
          <p:cNvPr id="185" name="Google Shape;185;p32"/>
          <p:cNvPicPr preferRelativeResize="0"/>
          <p:nvPr/>
        </p:nvPicPr>
        <p:blipFill>
          <a:blip r:embed="rId6">
            <a:alphaModFix/>
          </a:blip>
          <a:stretch>
            <a:fillRect/>
          </a:stretch>
        </p:blipFill>
        <p:spPr>
          <a:xfrm>
            <a:off x="631672" y="4656775"/>
            <a:ext cx="1042800" cy="104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33"/>
          <p:cNvSpPr/>
          <p:nvPr/>
        </p:nvSpPr>
        <p:spPr>
          <a:xfrm>
            <a:off x="4658150" y="7387225"/>
            <a:ext cx="294900" cy="315000"/>
          </a:xfrm>
          <a:prstGeom prst="ellipse">
            <a:avLst/>
          </a:prstGeom>
          <a:solidFill>
            <a:schemeClr val="lt1"/>
          </a:solid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33"/>
          <p:cNvSpPr txBox="1"/>
          <p:nvPr/>
        </p:nvSpPr>
        <p:spPr>
          <a:xfrm>
            <a:off x="2190750" y="4895875"/>
            <a:ext cx="647700" cy="2559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92" name="Google Shape;192;p33"/>
          <p:cNvSpPr txBox="1"/>
          <p:nvPr/>
        </p:nvSpPr>
        <p:spPr>
          <a:xfrm>
            <a:off x="4608350" y="7387225"/>
            <a:ext cx="3945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Roboto Mono"/>
                <a:ea typeface="Roboto Mono"/>
                <a:cs typeface="Roboto Mono"/>
                <a:sym typeface="Roboto Mono"/>
              </a:rPr>
              <a:t>9</a:t>
            </a:r>
            <a:endParaRPr sz="800">
              <a:solidFill>
                <a:schemeClr val="dk2"/>
              </a:solidFill>
              <a:latin typeface="Roboto Mono"/>
              <a:ea typeface="Roboto Mono"/>
              <a:cs typeface="Roboto Mono"/>
              <a:sym typeface="Roboto Mono"/>
            </a:endParaRPr>
          </a:p>
        </p:txBody>
      </p:sp>
      <p:sp>
        <p:nvSpPr>
          <p:cNvPr id="193" name="Google Shape;193;p33"/>
          <p:cNvSpPr txBox="1"/>
          <p:nvPr/>
        </p:nvSpPr>
        <p:spPr>
          <a:xfrm>
            <a:off x="524350" y="555175"/>
            <a:ext cx="4117500" cy="5171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If you can’t sleep at night unless you’ve screamed “FREE FREE PALESTINE” at least once during the day, here are a few tips on how to fight genocide while you’re in NYC.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At press time, we don’t know about specific protests. Joe Catron updates this list daily —---------&gt;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We recommend tuning </a:t>
            </a:r>
            <a:br>
              <a:rPr lang="en" sz="1800">
                <a:solidFill>
                  <a:schemeClr val="dk2"/>
                </a:solidFill>
              </a:rPr>
            </a:br>
            <a:r>
              <a:rPr lang="en" sz="1800">
                <a:solidFill>
                  <a:schemeClr val="dk2"/>
                </a:solidFill>
              </a:rPr>
              <a:t>into these accounts: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1"/>
                </a:solidFill>
              </a:rPr>
              <a:t>Instagram</a:t>
            </a:r>
            <a:r>
              <a:rPr lang="en" sz="1800">
                <a:solidFill>
                  <a:schemeClr val="dk2"/>
                </a:solidFill>
              </a:rPr>
              <a:t>: @nyu_sjp &amp; @nyumsa</a:t>
            </a:r>
            <a:endParaRPr sz="1800">
              <a:solidFill>
                <a:schemeClr val="dk2"/>
              </a:solidFill>
            </a:endParaRPr>
          </a:p>
          <a:p>
            <a:pPr indent="0" lvl="0" marL="0" rtl="0" algn="l">
              <a:spcBef>
                <a:spcPts val="0"/>
              </a:spcBef>
              <a:spcAft>
                <a:spcPts val="0"/>
              </a:spcAft>
              <a:buNone/>
            </a:pPr>
            <a:r>
              <a:rPr lang="en" sz="1800">
                <a:solidFill>
                  <a:schemeClr val="dk2"/>
                </a:solidFill>
              </a:rPr>
              <a:t>@protest.nyc @jvpny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Twitter: @taliaotg @protest_nyc @SpyderMonkey0_0</a:t>
            </a:r>
            <a:endParaRPr sz="1800">
              <a:solidFill>
                <a:schemeClr val="dk2"/>
              </a:solidFill>
            </a:endParaRPr>
          </a:p>
        </p:txBody>
      </p:sp>
      <p:pic>
        <p:nvPicPr>
          <p:cNvPr id="194" name="Google Shape;194;p33"/>
          <p:cNvPicPr preferRelativeResize="0"/>
          <p:nvPr/>
        </p:nvPicPr>
        <p:blipFill>
          <a:blip r:embed="rId4">
            <a:alphaModFix/>
          </a:blip>
          <a:stretch>
            <a:fillRect/>
          </a:stretch>
        </p:blipFill>
        <p:spPr>
          <a:xfrm>
            <a:off x="3126925" y="2882000"/>
            <a:ext cx="1250950" cy="1250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